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385" r:id="rId2"/>
    <p:sldId id="392" r:id="rId3"/>
    <p:sldId id="447" r:id="rId4"/>
    <p:sldId id="454" r:id="rId5"/>
    <p:sldId id="455" r:id="rId6"/>
    <p:sldId id="456" r:id="rId7"/>
    <p:sldId id="458" r:id="rId8"/>
    <p:sldId id="459" r:id="rId9"/>
    <p:sldId id="466" r:id="rId10"/>
    <p:sldId id="467" r:id="rId11"/>
    <p:sldId id="480" r:id="rId12"/>
    <p:sldId id="485" r:id="rId13"/>
    <p:sldId id="483" r:id="rId14"/>
    <p:sldId id="486" r:id="rId15"/>
    <p:sldId id="461" r:id="rId16"/>
    <p:sldId id="464" r:id="rId17"/>
    <p:sldId id="462" r:id="rId18"/>
    <p:sldId id="465" r:id="rId19"/>
    <p:sldId id="469" r:id="rId20"/>
    <p:sldId id="471" r:id="rId21"/>
    <p:sldId id="473" r:id="rId22"/>
    <p:sldId id="472" r:id="rId23"/>
    <p:sldId id="474" r:id="rId24"/>
    <p:sldId id="475" r:id="rId25"/>
    <p:sldId id="476" r:id="rId26"/>
    <p:sldId id="477" r:id="rId27"/>
    <p:sldId id="481" r:id="rId28"/>
    <p:sldId id="484" r:id="rId29"/>
    <p:sldId id="482" r:id="rId3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8"/>
    <p:restoredTop sz="87789"/>
  </p:normalViewPr>
  <p:slideViewPr>
    <p:cSldViewPr snapToGrid="0" snapToObjects="1">
      <p:cViewPr varScale="1">
        <p:scale>
          <a:sx n="65" d="100"/>
          <a:sy n="65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01A7D94A-3000-0D4B-9E11-48E07F1B99C8}" type="datetimeFigureOut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4C473FE-1385-D045-9994-966B461D7A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BC10CBF3-5E80-E44D-9F62-F81D0B93836F}" type="datetimeFigureOut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363A3673-2439-144F-9843-9F2B03E026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12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512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F72DD01-2A38-974C-8420-DAEA3E5A6544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00499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Any one of the above products yield insights. If done once, that’s an analysis. If codified in an application or production system, it may be considered a data product.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353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108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833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5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7379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557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69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6073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4811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966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17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71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A317CC7-A1DF-3A40-96AF-F455589CFEE1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267707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9006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3113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963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3563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933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3702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3918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4468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All too often the thing that is celebrated is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1998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17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71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A317CC7-A1DF-3A40-96AF-F455589CFEE1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91961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32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124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217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331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117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592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893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D9E57E-A5E1-8C44-9597-065DD7538DF2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09A76E-EA50-F647-9377-AFF6C16170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74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23F80E-38FF-3E4F-B244-676DDDF5FA6A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97BC41-2D45-3142-9AF3-9DFEFE990B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75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C41972-9C54-A24C-B115-610FB7687419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BDCFBD-104D-AD47-B273-43594655F6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34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 userDrawn="1"/>
        </p:nvSpPr>
        <p:spPr>
          <a:xfrm>
            <a:off x="-270753" y="6253324"/>
            <a:ext cx="12462753" cy="604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F2E2-1E60-6344-958D-70C437E89490}" type="datetime1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19AE-02FA-3749-BFC2-030922A62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88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1D711E-DD8F-4341-AD96-16C374FC668F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63D8C8-2350-7540-BD7D-1D4E8A4684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3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36010A-9B16-104E-8452-222BE126A4A9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B310C1-58FB-EB45-99ED-73586884C7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69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A1230F-21ED-C04D-A82F-1CEBF9B7AD16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7EEF67-430E-B14F-80DF-0BAF879558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48BD45-B1DD-EE4C-9492-98974A0F3446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B80028-8597-8E4C-BD6E-B121A90C19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2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AC3B77-48FA-AE48-952D-63DBAA5A265E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7B7DD2-0107-7245-B8FF-CC97B43DF8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2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217E34-9062-294E-B11A-AC42DCECF8A6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CF9C06-6F91-E94B-ABBE-67EDC0EF6A6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01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E55384-1DD0-B845-96CA-7132C38D3FFB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F605BE-F549-004D-BB34-D09E29642D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67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5A07AF-908E-A841-B1D3-95242A7C6C8F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FA3AB5-38DE-D54D-AF76-A2648F7593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63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9BF90166-94C4-FB42-8FBD-51472884F4E3}" type="datetime1">
              <a:rPr lang="en-US"/>
              <a:pPr>
                <a:defRPr/>
              </a:pPr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4F0EF74-8BC5-B349-927F-B2D5674677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3870325"/>
            <a:ext cx="12455525" cy="2216150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099" name="TextBox 3"/>
          <p:cNvSpPr txBox="1">
            <a:spLocks noChangeArrowheads="1"/>
          </p:cNvSpPr>
          <p:nvPr/>
        </p:nvSpPr>
        <p:spPr bwMode="auto">
          <a:xfrm>
            <a:off x="2451100" y="4070350"/>
            <a:ext cx="9344025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Lecture 11: Data Products</a:t>
            </a:r>
          </a:p>
          <a:p>
            <a:pPr eaLnBrk="1" hangingPunct="1"/>
            <a:r>
              <a:rPr lang="en-US" altLang="x-none" sz="20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</a:p>
          <a:p>
            <a:pPr eaLnBrk="1" hangingPunct="1"/>
            <a:endParaRPr lang="en-US" altLang="x-none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hangingPunct="1"/>
            <a:r>
              <a:rPr lang="en-US" altLang="x-none" sz="20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Jeff Chen</a:t>
            </a:r>
          </a:p>
        </p:txBody>
      </p:sp>
      <p:pic>
        <p:nvPicPr>
          <p:cNvPr id="4100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50" y="4156075"/>
            <a:ext cx="1644650" cy="164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24CBB4-FEE0-9D46-A273-165EED210CAB}" type="slidenum">
              <a:rPr lang="en-US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5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10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84A26-75A1-A047-BE64-B3A3EC20C9BB}"/>
              </a:ext>
            </a:extLst>
          </p:cNvPr>
          <p:cNvSpPr txBox="1"/>
          <p:nvPr/>
        </p:nvSpPr>
        <p:spPr>
          <a:xfrm>
            <a:off x="2057400" y="2135975"/>
            <a:ext cx="8375073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F0"/>
                </a:solidFill>
                <a:latin typeface="Avenir Roman" panose="02000503020000020003" pitchFamily="2" charset="0"/>
              </a:rPr>
              <a:t>It is not just an analysis. A data product translates insights from a data project into something that is operational and in production.</a:t>
            </a:r>
          </a:p>
          <a:p>
            <a:endParaRPr lang="en-US" sz="3600" dirty="0">
              <a:solidFill>
                <a:srgbClr val="00B0F0"/>
              </a:solidFill>
              <a:latin typeface="Avenir Roman" panose="02000503020000020003" pitchFamily="2" charset="0"/>
            </a:endParaRPr>
          </a:p>
          <a:p>
            <a:r>
              <a:rPr lang="en-US" sz="2800" dirty="0">
                <a:solidFill>
                  <a:srgbClr val="00B0F0"/>
                </a:solidFill>
                <a:latin typeface="Avenir Roman" panose="02000503020000020003" pitchFamily="2" charset="0"/>
              </a:rPr>
              <a:t>It is a data and algorithm-backed product that keeps on giving.</a:t>
            </a:r>
            <a:endParaRPr lang="en-US" sz="3600" dirty="0">
              <a:solidFill>
                <a:srgbClr val="00B0F0"/>
              </a:solidFill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680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0A0B5F-41EF-C340-A57E-73886E750F2A}"/>
              </a:ext>
            </a:extLst>
          </p:cNvPr>
          <p:cNvSpPr/>
          <p:nvPr/>
        </p:nvSpPr>
        <p:spPr>
          <a:xfrm>
            <a:off x="810492" y="974288"/>
            <a:ext cx="3886199" cy="50316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dirty="0">
              <a:solidFill>
                <a:schemeClr val="accent2">
                  <a:lumMod val="50000"/>
                </a:schemeClr>
              </a:solidFill>
              <a:latin typeface="Avenir Roman" panose="02000503020000020003" pitchFamily="2" charset="0"/>
            </a:endParaRPr>
          </a:p>
          <a:p>
            <a:pPr lvl="1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Avenir Roman" panose="02000503020000020003" pitchFamily="2" charset="0"/>
              </a:rPr>
              <a:t>Example #1</a:t>
            </a:r>
          </a:p>
          <a:p>
            <a:pPr lvl="1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Avenir Roman" panose="02000503020000020003" pitchFamily="2" charset="0"/>
              </a:rPr>
              <a:t>Recommendations</a:t>
            </a:r>
          </a:p>
          <a:p>
            <a:pPr lvl="1"/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Avenir Roman" panose="02000503020000020003" pitchFamily="2" charset="0"/>
              </a:rPr>
              <a:t>produce list of things that a user should consider (items, products, etc.)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215041-6276-9040-9FB0-F17BC39F7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2202" y="505775"/>
            <a:ext cx="4916136" cy="305738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B44234-2DC6-A04A-80EE-536F5218AF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729" b="31712"/>
          <a:stretch/>
        </p:blipFill>
        <p:spPr>
          <a:xfrm>
            <a:off x="4941611" y="3876920"/>
            <a:ext cx="6712527" cy="186938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05724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>
            <a:extLst>
              <a:ext uri="{FF2B5EF4-FFF2-40B4-BE49-F238E27FC236}">
                <a16:creationId xmlns:a16="http://schemas.microsoft.com/office/drawing/2014/main" id="{1FD70135-FE92-C34D-A711-7D4FAABB306C}"/>
              </a:ext>
            </a:extLst>
          </p:cNvPr>
          <p:cNvSpPr/>
          <p:nvPr/>
        </p:nvSpPr>
        <p:spPr>
          <a:xfrm rot="2402315">
            <a:off x="6317269" y="3137559"/>
            <a:ext cx="6571728" cy="1683328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0A0B5F-41EF-C340-A57E-73886E750F2A}"/>
              </a:ext>
            </a:extLst>
          </p:cNvPr>
          <p:cNvSpPr/>
          <p:nvPr/>
        </p:nvSpPr>
        <p:spPr>
          <a:xfrm>
            <a:off x="810492" y="974288"/>
            <a:ext cx="3886199" cy="50316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dirty="0">
              <a:solidFill>
                <a:schemeClr val="accent2">
                  <a:lumMod val="50000"/>
                </a:schemeClr>
              </a:solidFill>
              <a:latin typeface="Avenir Roman" panose="02000503020000020003" pitchFamily="2" charset="0"/>
            </a:endParaRPr>
          </a:p>
          <a:p>
            <a:pPr lvl="1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Avenir Roman" panose="02000503020000020003" pitchFamily="2" charset="0"/>
              </a:rPr>
              <a:t>Recommendations</a:t>
            </a:r>
          </a:p>
          <a:p>
            <a:pPr lvl="1"/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Avenir Roman" panose="02000503020000020003" pitchFamily="2" charset="0"/>
              </a:rPr>
              <a:t>produce list of things that a user should consider (items, products, etc.)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4B0BEC-A0B3-8F46-BFC6-59CADB5CE376}"/>
              </a:ext>
            </a:extLst>
          </p:cNvPr>
          <p:cNvSpPr/>
          <p:nvPr/>
        </p:nvSpPr>
        <p:spPr>
          <a:xfrm>
            <a:off x="5725506" y="864265"/>
            <a:ext cx="2078182" cy="162343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latin typeface="Avenir Roman" panose="02000503020000020003" pitchFamily="2" charset="0"/>
              </a:rPr>
              <a:t>Data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What people have liked/purchased/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done in the past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CC7DB9-726D-CC4D-95B3-55A09D5FFEBE}"/>
              </a:ext>
            </a:extLst>
          </p:cNvPr>
          <p:cNvSpPr/>
          <p:nvPr/>
        </p:nvSpPr>
        <p:spPr>
          <a:xfrm>
            <a:off x="7284143" y="2678397"/>
            <a:ext cx="2078182" cy="162343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latin typeface="Avenir Roman" panose="02000503020000020003" pitchFamily="2" charset="0"/>
              </a:rPr>
              <a:t>Function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Maps items to items or prioritizes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0969BC-0E70-FE48-8CCD-58392813BB55}"/>
              </a:ext>
            </a:extLst>
          </p:cNvPr>
          <p:cNvSpPr/>
          <p:nvPr/>
        </p:nvSpPr>
        <p:spPr>
          <a:xfrm>
            <a:off x="8842779" y="4572000"/>
            <a:ext cx="2078182" cy="162343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latin typeface="Avenir Roman" panose="02000503020000020003" pitchFamily="2" charset="0"/>
              </a:rPr>
              <a:t>Recommend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Given an item, prioritize similar items on a transactional platform</a:t>
            </a:r>
          </a:p>
        </p:txBody>
      </p:sp>
    </p:spTree>
    <p:extLst>
      <p:ext uri="{BB962C8B-B14F-4D97-AF65-F5344CB8AC3E}">
        <p14:creationId xmlns:p14="http://schemas.microsoft.com/office/powerpoint/2010/main" val="3193846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13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7BE19D-0BBA-5B49-B056-98414A6799AB}"/>
              </a:ext>
            </a:extLst>
          </p:cNvPr>
          <p:cNvSpPr/>
          <p:nvPr/>
        </p:nvSpPr>
        <p:spPr>
          <a:xfrm>
            <a:off x="810493" y="974288"/>
            <a:ext cx="4239489" cy="50316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  <a:p>
            <a:pPr lvl="1"/>
            <a:r>
              <a:rPr lang="en-US" sz="2800" b="1" dirty="0">
                <a:solidFill>
                  <a:schemeClr val="tx2"/>
                </a:solidFill>
                <a:latin typeface="Avenir Roman" panose="02000503020000020003" pitchFamily="2" charset="0"/>
              </a:rPr>
              <a:t>Example #2</a:t>
            </a:r>
          </a:p>
          <a:p>
            <a:pPr lvl="1"/>
            <a:r>
              <a:rPr lang="en-US" sz="2800" b="1" dirty="0">
                <a:solidFill>
                  <a:schemeClr val="tx2"/>
                </a:solidFill>
                <a:latin typeface="Avenir Roman" panose="02000503020000020003" pitchFamily="2" charset="0"/>
              </a:rPr>
              <a:t>Automation</a:t>
            </a:r>
          </a:p>
          <a:p>
            <a:pPr lvl="1"/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Turn tedious repetitive tasks into automated or on-demand utilities (imagine recognition, text modeling)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4353BB-15A0-8D46-9AA8-61B06FA259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591" t="20001" b="10302"/>
          <a:stretch/>
        </p:blipFill>
        <p:spPr>
          <a:xfrm>
            <a:off x="5494759" y="1560243"/>
            <a:ext cx="6406296" cy="380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446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Arrow 8">
            <a:extLst>
              <a:ext uri="{FF2B5EF4-FFF2-40B4-BE49-F238E27FC236}">
                <a16:creationId xmlns:a16="http://schemas.microsoft.com/office/drawing/2014/main" id="{ED9ACA14-87FF-3046-A9C8-CA2937C2E7A2}"/>
              </a:ext>
            </a:extLst>
          </p:cNvPr>
          <p:cNvSpPr/>
          <p:nvPr/>
        </p:nvSpPr>
        <p:spPr>
          <a:xfrm rot="2402315">
            <a:off x="6317269" y="3137559"/>
            <a:ext cx="6571728" cy="1683328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14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7BE19D-0BBA-5B49-B056-98414A6799AB}"/>
              </a:ext>
            </a:extLst>
          </p:cNvPr>
          <p:cNvSpPr/>
          <p:nvPr/>
        </p:nvSpPr>
        <p:spPr>
          <a:xfrm>
            <a:off x="810493" y="974288"/>
            <a:ext cx="4239489" cy="50316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  <a:p>
            <a:pPr lvl="1"/>
            <a:r>
              <a:rPr lang="en-US" sz="2800" b="1" dirty="0">
                <a:solidFill>
                  <a:schemeClr val="tx2"/>
                </a:solidFill>
                <a:latin typeface="Avenir Roman" panose="02000503020000020003" pitchFamily="2" charset="0"/>
              </a:rPr>
              <a:t>Automation</a:t>
            </a:r>
          </a:p>
          <a:p>
            <a:pPr lvl="1"/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Turn tedious repetitive tasks into automated or on-demand utilities (imagine recognition, text modeling)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5B1DAB-DA5A-4F42-B42B-01CCE8D6F123}"/>
              </a:ext>
            </a:extLst>
          </p:cNvPr>
          <p:cNvSpPr/>
          <p:nvPr/>
        </p:nvSpPr>
        <p:spPr>
          <a:xfrm>
            <a:off x="5725506" y="864265"/>
            <a:ext cx="2078182" cy="162343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latin typeface="Avenir Roman" panose="02000503020000020003" pitchFamily="2" charset="0"/>
              </a:rPr>
              <a:t>Data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Images with tags, sentiment dictionaries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7AF5DE-80DF-CC43-81F1-91950E7D082F}"/>
              </a:ext>
            </a:extLst>
          </p:cNvPr>
          <p:cNvSpPr/>
          <p:nvPr/>
        </p:nvSpPr>
        <p:spPr>
          <a:xfrm>
            <a:off x="7076325" y="2589206"/>
            <a:ext cx="2078182" cy="189360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latin typeface="Avenir Roman" panose="02000503020000020003" pitchFamily="2" charset="0"/>
              </a:rPr>
              <a:t>Function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ML algorithms trained to predict labels of images;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Tokenization of text to sentiment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91B6E8-6F0C-314D-B12C-CC77D44351AF}"/>
              </a:ext>
            </a:extLst>
          </p:cNvPr>
          <p:cNvSpPr/>
          <p:nvPr/>
        </p:nvSpPr>
        <p:spPr>
          <a:xfrm>
            <a:off x="8842779" y="4572000"/>
            <a:ext cx="2078182" cy="162343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>
                <a:latin typeface="Avenir Roman" panose="02000503020000020003" pitchFamily="2" charset="0"/>
              </a:rPr>
              <a:t>APIs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Given a photo or text, return tags or sentiment </a:t>
            </a:r>
          </a:p>
        </p:txBody>
      </p:sp>
    </p:spTree>
    <p:extLst>
      <p:ext uri="{BB962C8B-B14F-4D97-AF65-F5344CB8AC3E}">
        <p14:creationId xmlns:p14="http://schemas.microsoft.com/office/powerpoint/2010/main" val="3609306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226127" y="4057860"/>
            <a:ext cx="2119745" cy="10183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796145" y="4057860"/>
            <a:ext cx="2119745" cy="10183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366163" y="4057860"/>
            <a:ext cx="2119745" cy="101830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936181" y="4057860"/>
            <a:ext cx="2119745" cy="101830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345872" y="4322618"/>
            <a:ext cx="450273" cy="4572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915890" y="4338414"/>
            <a:ext cx="450273" cy="4572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485908" y="4322618"/>
            <a:ext cx="450273" cy="4572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34E624-620D-DC41-B4D0-12B1ADD59F81}"/>
              </a:ext>
            </a:extLst>
          </p:cNvPr>
          <p:cNvSpPr txBox="1"/>
          <p:nvPr/>
        </p:nvSpPr>
        <p:spPr>
          <a:xfrm>
            <a:off x="2658025" y="2955985"/>
            <a:ext cx="7416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Avenir Roman" panose="02000503020000020003" pitchFamily="2" charset="0"/>
              </a:rPr>
              <a:t>How to produce a </a:t>
            </a:r>
            <a:r>
              <a:rPr lang="en-US" sz="3600" b="1" dirty="0">
                <a:solidFill>
                  <a:schemeClr val="bg1">
                    <a:lumMod val="50000"/>
                  </a:schemeClr>
                </a:solidFill>
                <a:latin typeface="Avenir Roman" panose="02000503020000020003" pitchFamily="2" charset="0"/>
              </a:rPr>
              <a:t>data product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Avenir Roman" panose="02000503020000020003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09204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122218" y="670423"/>
            <a:ext cx="2119745" cy="10183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92236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62254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832272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241963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811981" y="950977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81999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2C7D0EAE-2847-DA46-9E77-3C5B6B59E6EA}"/>
              </a:ext>
            </a:extLst>
          </p:cNvPr>
          <p:cNvSpPr/>
          <p:nvPr/>
        </p:nvSpPr>
        <p:spPr>
          <a:xfrm>
            <a:off x="1122217" y="2433779"/>
            <a:ext cx="9829799" cy="3491345"/>
          </a:xfrm>
          <a:prstGeom prst="wedgeRectCallout">
            <a:avLst>
              <a:gd name="adj1" fmla="val -37933"/>
              <a:gd name="adj2" fmla="val -648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Data problems that can be solved do not start with algorithms, dashboards, or otherwise pretty pictures. </a:t>
            </a:r>
          </a:p>
          <a:p>
            <a:pPr algn="ctr"/>
            <a:endParaRPr lang="en-US" sz="2800" dirty="0">
              <a:solidFill>
                <a:schemeClr val="accent2">
                  <a:lumMod val="75000"/>
                </a:schemeClr>
              </a:solidFill>
              <a:latin typeface="Avenir Roman" panose="02000503020000020003" pitchFamily="2" charset="0"/>
            </a:endParaRPr>
          </a:p>
          <a:p>
            <a:pPr algn="ctr"/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They start with well-defined problems.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000E7D2-A4E2-7D49-AC4D-62EF24857724}"/>
              </a:ext>
            </a:extLst>
          </p:cNvPr>
          <p:cNvSpPr/>
          <p:nvPr/>
        </p:nvSpPr>
        <p:spPr>
          <a:xfrm>
            <a:off x="665017" y="1985082"/>
            <a:ext cx="914400" cy="9144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Roman" panose="02000503020000020003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833852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122218" y="670423"/>
            <a:ext cx="2119745" cy="10183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92236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62254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832272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241963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811981" y="950977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81999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2C7D0EAE-2847-DA46-9E77-3C5B6B59E6EA}"/>
              </a:ext>
            </a:extLst>
          </p:cNvPr>
          <p:cNvSpPr/>
          <p:nvPr/>
        </p:nvSpPr>
        <p:spPr>
          <a:xfrm>
            <a:off x="1122217" y="2433779"/>
            <a:ext cx="9829799" cy="3491345"/>
          </a:xfrm>
          <a:prstGeom prst="wedgeRectCallout">
            <a:avLst>
              <a:gd name="adj1" fmla="val -37933"/>
              <a:gd name="adj2" fmla="val -648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People you may know </a:t>
            </a:r>
          </a:p>
          <a:p>
            <a:pPr algn="ctr"/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solves the problem of users finding people to expand networks</a:t>
            </a:r>
          </a:p>
          <a:p>
            <a:pPr algn="ctr"/>
            <a:endParaRPr lang="en-US" sz="2400" dirty="0">
              <a:solidFill>
                <a:schemeClr val="accent2">
                  <a:lumMod val="75000"/>
                </a:schemeClr>
              </a:solidFill>
              <a:latin typeface="Avenir Roman" panose="02000503020000020003" pitchFamily="2" charset="0"/>
            </a:endParaRPr>
          </a:p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Customers who bought this item also bought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solves a company’s upselling and revenue generation problem but also helps consumers purchase a full set of goods.</a:t>
            </a:r>
          </a:p>
          <a:p>
            <a:pPr algn="ctr"/>
            <a:endParaRPr lang="en-US" sz="2400" dirty="0">
              <a:solidFill>
                <a:schemeClr val="accent2">
                  <a:lumMod val="75000"/>
                </a:schemeClr>
              </a:solidFill>
              <a:latin typeface="Avenir Roman" panose="02000503020000020003" pitchFamily="2" charset="0"/>
            </a:endParaRPr>
          </a:p>
          <a:p>
            <a:pPr algn="ctr"/>
            <a:r>
              <a:rPr lang="en-US" sz="2400" b="1" dirty="0" err="1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FireCast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  inspections solves the mass prioritization problem.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6B98147-33FD-704E-ADBC-62C123C235DF}"/>
              </a:ext>
            </a:extLst>
          </p:cNvPr>
          <p:cNvSpPr/>
          <p:nvPr/>
        </p:nvSpPr>
        <p:spPr>
          <a:xfrm>
            <a:off x="665017" y="1985082"/>
            <a:ext cx="914400" cy="9144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Roman" panose="02000503020000020003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230189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122218" y="670423"/>
            <a:ext cx="2119745" cy="10183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92236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62254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832272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241963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811981" y="950977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81999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2C7D0EAE-2847-DA46-9E77-3C5B6B59E6EA}"/>
              </a:ext>
            </a:extLst>
          </p:cNvPr>
          <p:cNvSpPr/>
          <p:nvPr/>
        </p:nvSpPr>
        <p:spPr>
          <a:xfrm>
            <a:off x="1122217" y="2433779"/>
            <a:ext cx="9829799" cy="3491345"/>
          </a:xfrm>
          <a:prstGeom prst="wedgeRectCallout">
            <a:avLst>
              <a:gd name="adj1" fmla="val -37933"/>
              <a:gd name="adj2" fmla="val -648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In this phase, you should know:  </a:t>
            </a:r>
          </a:p>
          <a:p>
            <a:pPr algn="ctr"/>
            <a:endParaRPr lang="en-US" sz="2400" i="1" dirty="0">
              <a:solidFill>
                <a:schemeClr val="accent2">
                  <a:lumMod val="75000"/>
                </a:schemeClr>
              </a:solidFill>
              <a:latin typeface="Avenir Roman" panose="02000503020000020003" pitchFamily="2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Who needs something done?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What is that thing that needs to be solved?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What constitutes “solved”?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Who is your point of contact for all data needs?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When is this needed?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B6AF61F-4937-4E4B-99D5-759297CA2B2E}"/>
              </a:ext>
            </a:extLst>
          </p:cNvPr>
          <p:cNvSpPr/>
          <p:nvPr/>
        </p:nvSpPr>
        <p:spPr>
          <a:xfrm>
            <a:off x="665017" y="1985082"/>
            <a:ext cx="914400" cy="9144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Roman" panose="02000503020000020003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52197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19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122218" y="670423"/>
            <a:ext cx="2119745" cy="10183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92236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62254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832272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241963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811981" y="950977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81999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2C7D0EAE-2847-DA46-9E77-3C5B6B59E6EA}"/>
              </a:ext>
            </a:extLst>
          </p:cNvPr>
          <p:cNvSpPr/>
          <p:nvPr/>
        </p:nvSpPr>
        <p:spPr>
          <a:xfrm>
            <a:off x="1122217" y="2433779"/>
            <a:ext cx="9829799" cy="3491345"/>
          </a:xfrm>
          <a:prstGeom prst="wedgeRectCallout">
            <a:avLst>
              <a:gd name="adj1" fmla="val -37933"/>
              <a:gd name="adj2" fmla="val -648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In this phase, you should know:  </a:t>
            </a:r>
          </a:p>
          <a:p>
            <a:pPr algn="ctr"/>
            <a:endParaRPr lang="en-US" sz="2400" i="1" dirty="0">
              <a:solidFill>
                <a:schemeClr val="accent2">
                  <a:lumMod val="75000"/>
                </a:schemeClr>
              </a:solidFill>
              <a:latin typeface="Avenir Roman" panose="02000503020000020003" pitchFamily="2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Who needs something done?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What is that thing that needs to be solved?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What constitutes “solved”?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Who is your point of contact for all data needs?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accent2">
                    <a:lumMod val="75000"/>
                  </a:schemeClr>
                </a:solidFill>
                <a:latin typeface="Avenir Roman" panose="02000503020000020003" pitchFamily="2" charset="0"/>
              </a:rPr>
              <a:t>When is this needed?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B6AF61F-4937-4E4B-99D5-759297CA2B2E}"/>
              </a:ext>
            </a:extLst>
          </p:cNvPr>
          <p:cNvSpPr/>
          <p:nvPr/>
        </p:nvSpPr>
        <p:spPr>
          <a:xfrm>
            <a:off x="665017" y="1985082"/>
            <a:ext cx="914400" cy="9144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Roman" panose="02000503020000020003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11325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700"/>
            <a:ext cx="3028950" cy="70802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500" y="1887538"/>
            <a:ext cx="9226550" cy="34163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What exactly do data scientists do?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Visual outputs </a:t>
            </a:r>
            <a:endParaRPr lang="en-US" sz="36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1028700" lvl="1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Static Visuals</a:t>
            </a:r>
          </a:p>
          <a:p>
            <a:pPr marL="1028700" lvl="1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Interactive Visuals</a:t>
            </a:r>
          </a:p>
          <a:p>
            <a:pPr marL="1028700" lvl="1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Dashboards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B772E9-8415-2140-9747-1B481312A853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38" y="6354763"/>
            <a:ext cx="40469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05356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122218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92236" y="670423"/>
            <a:ext cx="2119745" cy="10183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62254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832272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241963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811981" y="950977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81999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2C7D0EAE-2847-DA46-9E77-3C5B6B59E6EA}"/>
              </a:ext>
            </a:extLst>
          </p:cNvPr>
          <p:cNvSpPr/>
          <p:nvPr/>
        </p:nvSpPr>
        <p:spPr>
          <a:xfrm>
            <a:off x="1122217" y="2433779"/>
            <a:ext cx="9829799" cy="3491345"/>
          </a:xfrm>
          <a:prstGeom prst="wedgeRectCallout">
            <a:avLst>
              <a:gd name="adj1" fmla="val -13409"/>
              <a:gd name="adj2" fmla="val -68452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The Exploratory Phase is meant to kick the tires on an idea, conducting EDA, investigating if the problem is actually a technical problem [rather than a social one], and is there a path to sustainability. </a:t>
            </a:r>
          </a:p>
          <a:p>
            <a:pPr algn="ctr"/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  <a:p>
            <a:pPr algn="ctr"/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Test ideas that could lead to a product.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000E7D2-A4E2-7D49-AC4D-62EF24857724}"/>
              </a:ext>
            </a:extLst>
          </p:cNvPr>
          <p:cNvSpPr/>
          <p:nvPr/>
        </p:nvSpPr>
        <p:spPr>
          <a:xfrm>
            <a:off x="665017" y="1985082"/>
            <a:ext cx="914400" cy="914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Roman" panose="02000503020000020003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14365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122218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92236" y="670423"/>
            <a:ext cx="2119745" cy="10183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62254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832272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241963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811981" y="950977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81999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2C7D0EAE-2847-DA46-9E77-3C5B6B59E6EA}"/>
              </a:ext>
            </a:extLst>
          </p:cNvPr>
          <p:cNvSpPr/>
          <p:nvPr/>
        </p:nvSpPr>
        <p:spPr>
          <a:xfrm>
            <a:off x="1122217" y="2433779"/>
            <a:ext cx="9829799" cy="3491345"/>
          </a:xfrm>
          <a:prstGeom prst="wedgeRectCallout">
            <a:avLst>
              <a:gd name="adj1" fmla="val -13409"/>
              <a:gd name="adj2" fmla="val -68452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venir Roman" panose="02000503020000020003" pitchFamily="2" charset="0"/>
              </a:rPr>
              <a:t>The Ugly Truth</a:t>
            </a:r>
          </a:p>
          <a:p>
            <a:pPr algn="ctr"/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Most projects do not advance past the exploration phase for a number of reasons: </a:t>
            </a:r>
          </a:p>
          <a:p>
            <a:pPr algn="ctr"/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Roman" panose="02000503020000020003" pitchFamily="2" charset="0"/>
              </a:rPr>
              <a:t>Data does not exist, data does meet the specs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Roman" panose="02000503020000020003" pitchFamily="2" charset="0"/>
              </a:rPr>
              <a:t>Organization’s technology can’t sustain the use case.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Roman" panose="02000503020000020003" pitchFamily="2" charset="0"/>
              </a:rPr>
              <a:t>The problem is not solvable as the user/audience only had a notional understanding of what data can be used for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Roman" panose="02000503020000020003" pitchFamily="2" charset="0"/>
              </a:rPr>
              <a:t>Turns out clients or execs just want dashboards as talking points.</a:t>
            </a:r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000E7D2-A4E2-7D49-AC4D-62EF24857724}"/>
              </a:ext>
            </a:extLst>
          </p:cNvPr>
          <p:cNvSpPr/>
          <p:nvPr/>
        </p:nvSpPr>
        <p:spPr>
          <a:xfrm>
            <a:off x="665017" y="1985082"/>
            <a:ext cx="914400" cy="914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Roman" panose="02000503020000020003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44533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122218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92236" y="670423"/>
            <a:ext cx="2119745" cy="10183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62254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832272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241963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811981" y="950977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81999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2C7D0EAE-2847-DA46-9E77-3C5B6B59E6EA}"/>
              </a:ext>
            </a:extLst>
          </p:cNvPr>
          <p:cNvSpPr/>
          <p:nvPr/>
        </p:nvSpPr>
        <p:spPr>
          <a:xfrm>
            <a:off x="1122217" y="2433779"/>
            <a:ext cx="9829799" cy="3491345"/>
          </a:xfrm>
          <a:prstGeom prst="wedgeRectCallout">
            <a:avLst>
              <a:gd name="adj1" fmla="val -13409"/>
              <a:gd name="adj2" fmla="val -68452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venir Roman" panose="02000503020000020003" pitchFamily="2" charset="0"/>
              </a:rPr>
              <a:t>Deliverables</a:t>
            </a:r>
          </a:p>
          <a:p>
            <a:pPr algn="ctr"/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The product of the exploratory phase takes on a visual form.</a:t>
            </a:r>
          </a:p>
          <a:p>
            <a:pPr algn="ctr"/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Roman" panose="02000503020000020003" pitchFamily="2" charset="0"/>
              </a:rPr>
              <a:t>HTML Reports are usually furnished with narrative with engaging static of visual graphs. 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Roman" panose="02000503020000020003" pitchFamily="2" charset="0"/>
              </a:rPr>
              <a:t>Interactive dashboard that plays into a </a:t>
            </a:r>
            <a:r>
              <a:rPr lang="en-US" sz="2400" dirty="0" err="1">
                <a:solidFill>
                  <a:schemeClr val="tx2"/>
                </a:solidFill>
                <a:latin typeface="Avenir Roman" panose="02000503020000020003" pitchFamily="2" charset="0"/>
              </a:rPr>
              <a:t>narraitve</a:t>
            </a:r>
            <a:endParaRPr lang="en-US" sz="2400" dirty="0">
              <a:solidFill>
                <a:schemeClr val="tx2"/>
              </a:solidFill>
              <a:latin typeface="Avenir Roman" panose="02000503020000020003" pitchFamily="2" charset="0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000E7D2-A4E2-7D49-AC4D-62EF24857724}"/>
              </a:ext>
            </a:extLst>
          </p:cNvPr>
          <p:cNvSpPr/>
          <p:nvPr/>
        </p:nvSpPr>
        <p:spPr>
          <a:xfrm>
            <a:off x="665017" y="1985082"/>
            <a:ext cx="914400" cy="914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Roman" panose="02000503020000020003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085683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122218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92236" y="670423"/>
            <a:ext cx="2119745" cy="10183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62254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832272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241963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811981" y="950977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81999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2C7D0EAE-2847-DA46-9E77-3C5B6B59E6EA}"/>
              </a:ext>
            </a:extLst>
          </p:cNvPr>
          <p:cNvSpPr/>
          <p:nvPr/>
        </p:nvSpPr>
        <p:spPr>
          <a:xfrm>
            <a:off x="1122217" y="2433779"/>
            <a:ext cx="9829799" cy="3491345"/>
          </a:xfrm>
          <a:prstGeom prst="wedgeRectCallout">
            <a:avLst>
              <a:gd name="adj1" fmla="val -13409"/>
              <a:gd name="adj2" fmla="val -68452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venir Roman" panose="02000503020000020003" pitchFamily="2" charset="0"/>
              </a:rPr>
              <a:t>The Ultimate Goal (If results are favorable)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Communicate the point so that the client/audience can see and articulate the value.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Chart and pitch a plan towards a prototype.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Get buy-in and support.</a:t>
            </a:r>
          </a:p>
          <a:p>
            <a:pPr algn="ctr"/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000E7D2-A4E2-7D49-AC4D-62EF24857724}"/>
              </a:ext>
            </a:extLst>
          </p:cNvPr>
          <p:cNvSpPr/>
          <p:nvPr/>
        </p:nvSpPr>
        <p:spPr>
          <a:xfrm>
            <a:off x="665017" y="1985082"/>
            <a:ext cx="914400" cy="914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Roman" panose="02000503020000020003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93320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122218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92236" y="670423"/>
            <a:ext cx="2119745" cy="10183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62254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832272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241963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811981" y="950977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81999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2C7D0EAE-2847-DA46-9E77-3C5B6B59E6EA}"/>
              </a:ext>
            </a:extLst>
          </p:cNvPr>
          <p:cNvSpPr/>
          <p:nvPr/>
        </p:nvSpPr>
        <p:spPr>
          <a:xfrm>
            <a:off x="1122217" y="2433779"/>
            <a:ext cx="9829799" cy="3491345"/>
          </a:xfrm>
          <a:prstGeom prst="wedgeRectCallout">
            <a:avLst>
              <a:gd name="adj1" fmla="val -13409"/>
              <a:gd name="adj2" fmla="val -68452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venir Roman" panose="02000503020000020003" pitchFamily="2" charset="0"/>
              </a:rPr>
              <a:t>The Ultimate Goal (If results are unfavorable)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Communicate the point so that the client/audience can see and articulate the challenges. 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Pitch a pivot.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Get buy-in and support for another exploratory phase.</a:t>
            </a:r>
          </a:p>
          <a:p>
            <a:pPr algn="ctr"/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000E7D2-A4E2-7D49-AC4D-62EF24857724}"/>
              </a:ext>
            </a:extLst>
          </p:cNvPr>
          <p:cNvSpPr/>
          <p:nvPr/>
        </p:nvSpPr>
        <p:spPr>
          <a:xfrm>
            <a:off x="665017" y="1985082"/>
            <a:ext cx="914400" cy="914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Roman" panose="02000503020000020003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3236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122218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92236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62254" y="670423"/>
            <a:ext cx="2119745" cy="101830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832272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241963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811981" y="950977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81999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2C7D0EAE-2847-DA46-9E77-3C5B6B59E6EA}"/>
              </a:ext>
            </a:extLst>
          </p:cNvPr>
          <p:cNvSpPr/>
          <p:nvPr/>
        </p:nvSpPr>
        <p:spPr>
          <a:xfrm>
            <a:off x="1122217" y="2433779"/>
            <a:ext cx="9829799" cy="3491345"/>
          </a:xfrm>
          <a:prstGeom prst="wedgeRectCallout">
            <a:avLst>
              <a:gd name="adj1" fmla="val 14498"/>
              <a:gd name="adj2" fmla="val -69642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venir Roman" panose="02000503020000020003" pitchFamily="2" charset="0"/>
              </a:rPr>
              <a:t>Build and fast.</a:t>
            </a:r>
          </a:p>
          <a:p>
            <a:pPr algn="ctr"/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Assuming you have the green light to proceed, the goal here is to build an experimental prototype and show it to your target audience as fast as possible.</a:t>
            </a:r>
          </a:p>
          <a:p>
            <a:pPr algn="ctr"/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000E7D2-A4E2-7D49-AC4D-62EF24857724}"/>
              </a:ext>
            </a:extLst>
          </p:cNvPr>
          <p:cNvSpPr/>
          <p:nvPr/>
        </p:nvSpPr>
        <p:spPr>
          <a:xfrm>
            <a:off x="665017" y="1985082"/>
            <a:ext cx="914400" cy="9144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Roman" panose="02000503020000020003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5802002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122218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92236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62254" y="670423"/>
            <a:ext cx="2119745" cy="10183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832272" y="670423"/>
            <a:ext cx="2119745" cy="101830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241963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811981" y="950977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81999" y="935181"/>
            <a:ext cx="450273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2C7D0EAE-2847-DA46-9E77-3C5B6B59E6EA}"/>
              </a:ext>
            </a:extLst>
          </p:cNvPr>
          <p:cNvSpPr/>
          <p:nvPr/>
        </p:nvSpPr>
        <p:spPr>
          <a:xfrm>
            <a:off x="1122217" y="2433779"/>
            <a:ext cx="9829799" cy="3491345"/>
          </a:xfrm>
          <a:prstGeom prst="wedgeRectCallout">
            <a:avLst>
              <a:gd name="adj1" fmla="val 38599"/>
              <a:gd name="adj2" fmla="val -69047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venir Roman" panose="02000503020000020003" pitchFamily="2" charset="0"/>
              </a:rPr>
              <a:t>The Data Product</a:t>
            </a:r>
          </a:p>
          <a:p>
            <a:pPr algn="ctr"/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Assuming you have a workable prototype, working with engineers to put your work into a production system is the mark of a true data product. </a:t>
            </a:r>
          </a:p>
          <a:p>
            <a:pPr algn="ctr"/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  <a:p>
            <a:pPr algn="ctr"/>
            <a:r>
              <a:rPr lang="en-US" sz="2800" dirty="0">
                <a:solidFill>
                  <a:schemeClr val="tx2"/>
                </a:solidFill>
                <a:latin typeface="Avenir Roman" panose="02000503020000020003" pitchFamily="2" charset="0"/>
              </a:rPr>
              <a:t>It is not a one time thing. It is a sustainable product.</a:t>
            </a:r>
          </a:p>
          <a:p>
            <a:pPr algn="ctr"/>
            <a:endParaRPr lang="en-US" sz="2800" dirty="0">
              <a:solidFill>
                <a:schemeClr val="tx2"/>
              </a:solidFill>
              <a:latin typeface="Avenir Roman" panose="02000503020000020003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000E7D2-A4E2-7D49-AC4D-62EF24857724}"/>
              </a:ext>
            </a:extLst>
          </p:cNvPr>
          <p:cNvSpPr/>
          <p:nvPr/>
        </p:nvSpPr>
        <p:spPr>
          <a:xfrm>
            <a:off x="665017" y="1985082"/>
            <a:ext cx="914400" cy="91440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Roman" panose="02000503020000020003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3599633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20FC5B8D-BD11-0C42-8FCF-552F3757382D}"/>
              </a:ext>
            </a:extLst>
          </p:cNvPr>
          <p:cNvSpPr/>
          <p:nvPr/>
        </p:nvSpPr>
        <p:spPr>
          <a:xfrm>
            <a:off x="934278" y="2723322"/>
            <a:ext cx="7845409" cy="2663687"/>
          </a:xfrm>
          <a:custGeom>
            <a:avLst/>
            <a:gdLst>
              <a:gd name="connsiteX0" fmla="*/ 7335079 w 7354957"/>
              <a:gd name="connsiteY0" fmla="*/ 0 h 2623930"/>
              <a:gd name="connsiteX1" fmla="*/ 7354957 w 7354957"/>
              <a:gd name="connsiteY1" fmla="*/ 1152939 h 2623930"/>
              <a:gd name="connsiteX2" fmla="*/ 5088835 w 7354957"/>
              <a:gd name="connsiteY2" fmla="*/ 1152939 h 2623930"/>
              <a:gd name="connsiteX3" fmla="*/ 5088835 w 7354957"/>
              <a:gd name="connsiteY3" fmla="*/ 2623930 h 2623930"/>
              <a:gd name="connsiteX4" fmla="*/ 0 w 7354957"/>
              <a:gd name="connsiteY4" fmla="*/ 2623930 h 2623930"/>
              <a:gd name="connsiteX5" fmla="*/ 0 w 7354957"/>
              <a:gd name="connsiteY5" fmla="*/ 0 h 2623930"/>
              <a:gd name="connsiteX6" fmla="*/ 7335079 w 7354957"/>
              <a:gd name="connsiteY6" fmla="*/ 0 h 262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54957" h="2623930">
                <a:moveTo>
                  <a:pt x="7335079" y="0"/>
                </a:moveTo>
                <a:lnTo>
                  <a:pt x="7354957" y="1152939"/>
                </a:lnTo>
                <a:lnTo>
                  <a:pt x="5088835" y="1152939"/>
                </a:lnTo>
                <a:lnTo>
                  <a:pt x="5088835" y="2623930"/>
                </a:lnTo>
                <a:lnTo>
                  <a:pt x="0" y="2623930"/>
                </a:lnTo>
                <a:lnTo>
                  <a:pt x="0" y="0"/>
                </a:lnTo>
                <a:lnTo>
                  <a:pt x="7335079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691DB5-1BB5-D44D-957D-8405564FFF0C}"/>
              </a:ext>
            </a:extLst>
          </p:cNvPr>
          <p:cNvSpPr/>
          <p:nvPr/>
        </p:nvSpPr>
        <p:spPr>
          <a:xfrm>
            <a:off x="1069634" y="1522478"/>
            <a:ext cx="2119745" cy="10183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User/Audience </a:t>
            </a: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Problem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82E37-DB54-1147-879B-81C4828433B7}"/>
              </a:ext>
            </a:extLst>
          </p:cNvPr>
          <p:cNvSpPr/>
          <p:nvPr/>
        </p:nvSpPr>
        <p:spPr>
          <a:xfrm>
            <a:off x="3639652" y="1522478"/>
            <a:ext cx="2119745" cy="10183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729FB-2BE3-4749-B2E9-904119A7A6B0}"/>
              </a:ext>
            </a:extLst>
          </p:cNvPr>
          <p:cNvSpPr/>
          <p:nvPr/>
        </p:nvSpPr>
        <p:spPr>
          <a:xfrm>
            <a:off x="6209670" y="1522478"/>
            <a:ext cx="2119745" cy="10183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1A793-7351-4849-96B2-746F33BA9749}"/>
              </a:ext>
            </a:extLst>
          </p:cNvPr>
          <p:cNvSpPr/>
          <p:nvPr/>
        </p:nvSpPr>
        <p:spPr>
          <a:xfrm>
            <a:off x="8779688" y="1522478"/>
            <a:ext cx="2119745" cy="10183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Deploy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C5197AF-21D2-0B46-A907-9431180B721C}"/>
              </a:ext>
            </a:extLst>
          </p:cNvPr>
          <p:cNvSpPr/>
          <p:nvPr/>
        </p:nvSpPr>
        <p:spPr>
          <a:xfrm>
            <a:off x="3189379" y="1787236"/>
            <a:ext cx="450273" cy="4572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1440944-C1ED-4647-896A-2EBFD894FEBE}"/>
              </a:ext>
            </a:extLst>
          </p:cNvPr>
          <p:cNvSpPr/>
          <p:nvPr/>
        </p:nvSpPr>
        <p:spPr>
          <a:xfrm>
            <a:off x="5759397" y="1803032"/>
            <a:ext cx="450273" cy="4572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10447D8-7F8A-DD48-8C60-A70E818B1839}"/>
              </a:ext>
            </a:extLst>
          </p:cNvPr>
          <p:cNvSpPr/>
          <p:nvPr/>
        </p:nvSpPr>
        <p:spPr>
          <a:xfrm>
            <a:off x="8329415" y="1787236"/>
            <a:ext cx="450273" cy="4572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34E624-620D-DC41-B4D0-12B1ADD59F81}"/>
              </a:ext>
            </a:extLst>
          </p:cNvPr>
          <p:cNvSpPr txBox="1"/>
          <p:nvPr/>
        </p:nvSpPr>
        <p:spPr>
          <a:xfrm>
            <a:off x="488760" y="446835"/>
            <a:ext cx="7416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>
                    <a:lumMod val="50000"/>
                  </a:schemeClr>
                </a:solidFill>
                <a:latin typeface="Avenir Roman" panose="02000503020000020003" pitchFamily="2" charset="0"/>
              </a:rPr>
              <a:t>What we cover in class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54B334E6-6A2D-A54D-B67D-1C8BDBE40B16}"/>
              </a:ext>
            </a:extLst>
          </p:cNvPr>
          <p:cNvSpPr/>
          <p:nvPr/>
        </p:nvSpPr>
        <p:spPr>
          <a:xfrm rot="16200000" flipH="1">
            <a:off x="3981275" y="-2082474"/>
            <a:ext cx="431246" cy="6435387"/>
          </a:xfrm>
          <a:prstGeom prst="leftBrac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9B58FD-E511-2E44-85BD-9C5185FEE9FF}"/>
              </a:ext>
            </a:extLst>
          </p:cNvPr>
          <p:cNvSpPr txBox="1"/>
          <p:nvPr/>
        </p:nvSpPr>
        <p:spPr>
          <a:xfrm>
            <a:off x="1069634" y="2822713"/>
            <a:ext cx="2068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Roman" panose="02000503020000020003" pitchFamily="2" charset="0"/>
              </a:rPr>
              <a:t>Scoping problems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886B16-25F5-2A49-A8D7-210E0BA0F15F}"/>
              </a:ext>
            </a:extLst>
          </p:cNvPr>
          <p:cNvSpPr txBox="1"/>
          <p:nvPr/>
        </p:nvSpPr>
        <p:spPr>
          <a:xfrm>
            <a:off x="3639651" y="2822713"/>
            <a:ext cx="21197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Exploratory Data Analysis</a:t>
            </a:r>
          </a:p>
          <a:p>
            <a:pPr algn="ctr"/>
            <a:endParaRPr lang="en-US" dirty="0">
              <a:latin typeface="Avenir Roman" panose="02000503020000020003" pitchFamily="2" charset="0"/>
            </a:endParaRP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Data Wrangling, Processing</a:t>
            </a:r>
          </a:p>
          <a:p>
            <a:pPr algn="ctr"/>
            <a:endParaRPr lang="en-US" dirty="0">
              <a:latin typeface="Avenir Roman" panose="02000503020000020003" pitchFamily="2" charset="0"/>
            </a:endParaRP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Basic Visualization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352610-EC42-C04D-AF2D-473500A6ED5E}"/>
              </a:ext>
            </a:extLst>
          </p:cNvPr>
          <p:cNvSpPr txBox="1"/>
          <p:nvPr/>
        </p:nvSpPr>
        <p:spPr>
          <a:xfrm>
            <a:off x="6209670" y="2822713"/>
            <a:ext cx="257001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Basic ML +  Prediction</a:t>
            </a:r>
          </a:p>
          <a:p>
            <a:pPr algn="ctr"/>
            <a:endParaRPr lang="en-US" dirty="0">
              <a:latin typeface="Avenir Roman" panose="02000503020000020003" pitchFamily="2" charset="0"/>
            </a:endParaRP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Basic Visualization</a:t>
            </a:r>
          </a:p>
          <a:p>
            <a:pPr algn="ctr"/>
            <a:endParaRPr lang="en-US" dirty="0">
              <a:latin typeface="Avenir Roman" panose="02000503020000020003" pitchFamily="2" charset="0"/>
            </a:endParaRP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Systems Engineering</a:t>
            </a:r>
          </a:p>
          <a:p>
            <a:pPr algn="ctr"/>
            <a:endParaRPr lang="en-US" dirty="0">
              <a:latin typeface="Avenir Roman" panose="02000503020000020003" pitchFamily="2" charset="0"/>
            </a:endParaRP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Web Development</a:t>
            </a:r>
          </a:p>
          <a:p>
            <a:pPr algn="ctr"/>
            <a:endParaRPr lang="en-US" dirty="0">
              <a:latin typeface="Avenir Roman" panose="02000503020000020003" pitchFamily="2" charset="0"/>
            </a:endParaRPr>
          </a:p>
          <a:p>
            <a:pPr algn="ctr"/>
            <a:r>
              <a:rPr lang="en-US" dirty="0">
                <a:latin typeface="Avenir Roman" panose="02000503020000020003" pitchFamily="2" charset="0"/>
              </a:rPr>
              <a:t>Databases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E1DAA-6D65-0842-85C5-D30853B349E3}"/>
              </a:ext>
            </a:extLst>
          </p:cNvPr>
          <p:cNvSpPr txBox="1"/>
          <p:nvPr/>
        </p:nvSpPr>
        <p:spPr>
          <a:xfrm>
            <a:off x="8779687" y="2877967"/>
            <a:ext cx="2119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Roman" panose="02000503020000020003" pitchFamily="2" charset="0"/>
              </a:rPr>
              <a:t>DevOps</a:t>
            </a:r>
          </a:p>
        </p:txBody>
      </p:sp>
    </p:spTree>
    <p:extLst>
      <p:ext uri="{BB962C8B-B14F-4D97-AF65-F5344CB8AC3E}">
        <p14:creationId xmlns:p14="http://schemas.microsoft.com/office/powerpoint/2010/main" val="9775687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28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34E624-620D-DC41-B4D0-12B1ADD59F81}"/>
              </a:ext>
            </a:extLst>
          </p:cNvPr>
          <p:cNvSpPr txBox="1"/>
          <p:nvPr/>
        </p:nvSpPr>
        <p:spPr>
          <a:xfrm>
            <a:off x="2387862" y="484179"/>
            <a:ext cx="74162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Avenir Roman" panose="02000503020000020003" pitchFamily="2" charset="0"/>
              </a:rPr>
              <a:t>Common pitfalls</a:t>
            </a:r>
          </a:p>
          <a:p>
            <a:pPr algn="ctr"/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venir Roman" panose="02000503020000020003" pitchFamily="2" charset="0"/>
              </a:rPr>
              <a:t>(Confusing doing something with solving a problem)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912-C490-6740-8C68-4B70C0D9CD18}"/>
              </a:ext>
            </a:extLst>
          </p:cNvPr>
          <p:cNvSpPr/>
          <p:nvPr/>
        </p:nvSpPr>
        <p:spPr>
          <a:xfrm>
            <a:off x="1239981" y="2025318"/>
            <a:ext cx="1016923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454545"/>
                </a:solidFill>
                <a:latin typeface="Avenir Roman" panose="02000503020000020003" pitchFamily="2" charset="0"/>
              </a:rPr>
              <a:t>Basking in one’s own algorithmic splendor and forgetting the original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454545"/>
                </a:solidFill>
                <a:latin typeface="Avenir Roman" panose="02000503020000020003" pitchFamily="2" charset="0"/>
              </a:rPr>
              <a:t>Treating a visualization as the final product without considering if someone would actually use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454545"/>
                </a:solidFill>
                <a:latin typeface="Avenir Roman" panose="02000503020000020003" pitchFamily="2" charset="0"/>
              </a:rPr>
              <a:t>Starting the project without considering not only the problem but the mode of delivery </a:t>
            </a:r>
          </a:p>
        </p:txBody>
      </p:sp>
    </p:spTree>
    <p:extLst>
      <p:ext uri="{BB962C8B-B14F-4D97-AF65-F5344CB8AC3E}">
        <p14:creationId xmlns:p14="http://schemas.microsoft.com/office/powerpoint/2010/main" val="28942040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700"/>
            <a:ext cx="3028950" cy="70802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500" y="1887538"/>
            <a:ext cx="9226550" cy="34163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What exactly do data scientists do?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Outputs</a:t>
            </a:r>
          </a:p>
          <a:p>
            <a:pPr marL="1028700" lvl="1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Static Visuals</a:t>
            </a:r>
          </a:p>
          <a:p>
            <a:pPr marL="1028700" lvl="1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Interactive Visuals</a:t>
            </a:r>
          </a:p>
          <a:p>
            <a:pPr marL="1028700" lvl="1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Dashboards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B772E9-8415-2140-9747-1B481312A853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38" y="6354763"/>
            <a:ext cx="40469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15703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84A26-75A1-A047-BE64-B3A3EC20C9BB}"/>
              </a:ext>
            </a:extLst>
          </p:cNvPr>
          <p:cNvSpPr txBox="1"/>
          <p:nvPr/>
        </p:nvSpPr>
        <p:spPr>
          <a:xfrm>
            <a:off x="3773580" y="3008812"/>
            <a:ext cx="57018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F0"/>
                </a:solidFill>
                <a:latin typeface="Avenir Roman" panose="02000503020000020003" pitchFamily="2" charset="0"/>
              </a:rPr>
              <a:t>What exactly do data scientists do?</a:t>
            </a:r>
          </a:p>
        </p:txBody>
      </p:sp>
    </p:spTree>
    <p:extLst>
      <p:ext uri="{BB962C8B-B14F-4D97-AF65-F5344CB8AC3E}">
        <p14:creationId xmlns:p14="http://schemas.microsoft.com/office/powerpoint/2010/main" val="3231758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F05F9E-2C5B-D442-987D-4A7D8DF50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216" y="1162803"/>
            <a:ext cx="7188200" cy="4470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A98203-38D5-3F49-A4E4-C23CE69AF437}"/>
              </a:ext>
            </a:extLst>
          </p:cNvPr>
          <p:cNvSpPr txBox="1"/>
          <p:nvPr/>
        </p:nvSpPr>
        <p:spPr>
          <a:xfrm>
            <a:off x="511444" y="4802206"/>
            <a:ext cx="32207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venir Roman" panose="02000503020000020003" pitchFamily="2" charset="0"/>
              </a:rPr>
              <a:t>LinkedIn’s</a:t>
            </a:r>
          </a:p>
          <a:p>
            <a:r>
              <a:rPr lang="en-US" sz="2400" dirty="0">
                <a:latin typeface="Avenir Roman" panose="02000503020000020003" pitchFamily="2" charset="0"/>
              </a:rPr>
              <a:t>People you may know</a:t>
            </a:r>
          </a:p>
        </p:txBody>
      </p:sp>
    </p:spTree>
    <p:extLst>
      <p:ext uri="{BB962C8B-B14F-4D97-AF65-F5344CB8AC3E}">
        <p14:creationId xmlns:p14="http://schemas.microsoft.com/office/powerpoint/2010/main" val="2580712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98203-38D5-3F49-A4E4-C23CE69AF437}"/>
              </a:ext>
            </a:extLst>
          </p:cNvPr>
          <p:cNvSpPr txBox="1"/>
          <p:nvPr/>
        </p:nvSpPr>
        <p:spPr>
          <a:xfrm>
            <a:off x="511444" y="4802206"/>
            <a:ext cx="64334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venir Roman" panose="02000503020000020003" pitchFamily="2" charset="0"/>
              </a:rPr>
              <a:t>Amazon’s</a:t>
            </a:r>
          </a:p>
          <a:p>
            <a:r>
              <a:rPr lang="en-US" sz="2400" dirty="0">
                <a:latin typeface="Avenir Roman" panose="02000503020000020003" pitchFamily="2" charset="0"/>
              </a:rPr>
              <a:t>Customers who bought this item also bought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61F0A8-C808-8D49-800C-6A8CCC62EF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729" b="31712"/>
          <a:stretch/>
        </p:blipFill>
        <p:spPr>
          <a:xfrm>
            <a:off x="53729" y="1246909"/>
            <a:ext cx="12163523" cy="338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838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98203-38D5-3F49-A4E4-C23CE69AF437}"/>
              </a:ext>
            </a:extLst>
          </p:cNvPr>
          <p:cNvSpPr txBox="1"/>
          <p:nvPr/>
        </p:nvSpPr>
        <p:spPr>
          <a:xfrm>
            <a:off x="532226" y="5438060"/>
            <a:ext cx="57208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venir Roman" panose="02000503020000020003" pitchFamily="2" charset="0"/>
              </a:rPr>
              <a:t>IBM’s</a:t>
            </a:r>
          </a:p>
          <a:p>
            <a:r>
              <a:rPr lang="en-US" sz="2400" dirty="0">
                <a:latin typeface="Avenir Roman" panose="02000503020000020003" pitchFamily="2" charset="0"/>
              </a:rPr>
              <a:t>Alchemy/Watson Visual Recognition API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C78BBC-7961-A648-A218-076E2B020F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001" b="10302"/>
          <a:stretch/>
        </p:blipFill>
        <p:spPr>
          <a:xfrm>
            <a:off x="0" y="22387"/>
            <a:ext cx="12192000" cy="531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169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98203-38D5-3F49-A4E4-C23CE69AF437}"/>
              </a:ext>
            </a:extLst>
          </p:cNvPr>
          <p:cNvSpPr txBox="1"/>
          <p:nvPr/>
        </p:nvSpPr>
        <p:spPr>
          <a:xfrm>
            <a:off x="6496608" y="3378548"/>
            <a:ext cx="50132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venir Roman" panose="02000503020000020003" pitchFamily="2" charset="0"/>
              </a:rPr>
              <a:t>FDNY’s</a:t>
            </a:r>
          </a:p>
          <a:p>
            <a:r>
              <a:rPr lang="en-US" sz="2400" dirty="0" err="1">
                <a:latin typeface="Avenir Roman" panose="02000503020000020003" pitchFamily="2" charset="0"/>
              </a:rPr>
              <a:t>FireCast</a:t>
            </a:r>
            <a:r>
              <a:rPr lang="en-US" sz="2400" dirty="0">
                <a:latin typeface="Avenir Roman" panose="02000503020000020003" pitchFamily="2" charset="0"/>
              </a:rPr>
              <a:t> Building Targeting System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07CD41C5-B7FF-0947-90E8-3E9454CAA329}"/>
              </a:ext>
            </a:extLst>
          </p:cNvPr>
          <p:cNvSpPr/>
          <p:nvPr/>
        </p:nvSpPr>
        <p:spPr>
          <a:xfrm>
            <a:off x="-236725" y="2628678"/>
            <a:ext cx="5110017" cy="2247528"/>
          </a:xfrm>
          <a:custGeom>
            <a:avLst/>
            <a:gdLst>
              <a:gd name="connsiteX0" fmla="*/ 0 w 2169885"/>
              <a:gd name="connsiteY0" fmla="*/ 587829 h 595086"/>
              <a:gd name="connsiteX1" fmla="*/ 1596571 w 2169885"/>
              <a:gd name="connsiteY1" fmla="*/ 595086 h 595086"/>
              <a:gd name="connsiteX2" fmla="*/ 2169885 w 2169885"/>
              <a:gd name="connsiteY2" fmla="*/ 7257 h 595086"/>
              <a:gd name="connsiteX3" fmla="*/ 602342 w 2169885"/>
              <a:gd name="connsiteY3" fmla="*/ 0 h 595086"/>
              <a:gd name="connsiteX4" fmla="*/ 0 w 2169885"/>
              <a:gd name="connsiteY4" fmla="*/ 587829 h 59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9885" h="595086">
                <a:moveTo>
                  <a:pt x="0" y="587829"/>
                </a:moveTo>
                <a:lnTo>
                  <a:pt x="1596571" y="595086"/>
                </a:lnTo>
                <a:lnTo>
                  <a:pt x="2169885" y="7257"/>
                </a:lnTo>
                <a:lnTo>
                  <a:pt x="602342" y="0"/>
                </a:lnTo>
                <a:lnTo>
                  <a:pt x="0" y="58782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C9E0BB64-70DD-E540-B10C-DAFCA1CD9EAA}"/>
              </a:ext>
            </a:extLst>
          </p:cNvPr>
          <p:cNvSpPr/>
          <p:nvPr/>
        </p:nvSpPr>
        <p:spPr>
          <a:xfrm>
            <a:off x="-268566" y="4027712"/>
            <a:ext cx="3694973" cy="829905"/>
          </a:xfrm>
          <a:custGeom>
            <a:avLst/>
            <a:gdLst>
              <a:gd name="connsiteX0" fmla="*/ 0 w 2169885"/>
              <a:gd name="connsiteY0" fmla="*/ 587829 h 595086"/>
              <a:gd name="connsiteX1" fmla="*/ 1596571 w 2169885"/>
              <a:gd name="connsiteY1" fmla="*/ 595086 h 595086"/>
              <a:gd name="connsiteX2" fmla="*/ 2169885 w 2169885"/>
              <a:gd name="connsiteY2" fmla="*/ 7257 h 595086"/>
              <a:gd name="connsiteX3" fmla="*/ 602342 w 2169885"/>
              <a:gd name="connsiteY3" fmla="*/ 0 h 595086"/>
              <a:gd name="connsiteX4" fmla="*/ 0 w 2169885"/>
              <a:gd name="connsiteY4" fmla="*/ 587829 h 59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9885" h="595086">
                <a:moveTo>
                  <a:pt x="0" y="587829"/>
                </a:moveTo>
                <a:lnTo>
                  <a:pt x="1596571" y="595086"/>
                </a:lnTo>
                <a:lnTo>
                  <a:pt x="2169885" y="7257"/>
                </a:lnTo>
                <a:lnTo>
                  <a:pt x="602342" y="0"/>
                </a:lnTo>
                <a:lnTo>
                  <a:pt x="0" y="58782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7150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015CB788-1D9D-9142-828D-6CF4DCC1F54C}"/>
              </a:ext>
            </a:extLst>
          </p:cNvPr>
          <p:cNvSpPr/>
          <p:nvPr/>
        </p:nvSpPr>
        <p:spPr>
          <a:xfrm>
            <a:off x="-417" y="644733"/>
            <a:ext cx="1361076" cy="4070461"/>
          </a:xfrm>
          <a:prstGeom prst="cube">
            <a:avLst>
              <a:gd name="adj" fmla="val 27409"/>
            </a:avLst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50000"/>
              </a:schemeClr>
            </a:solidFill>
          </a:ln>
          <a:effectLst>
            <a:outerShdw blurRad="50800" sx="22000" sy="22000" algn="ctr" rotWithShape="0">
              <a:srgbClr val="000000"/>
            </a:outerShdw>
          </a:effectLst>
          <a:scene3d>
            <a:camera prst="orthographicFront"/>
            <a:lightRig rig="two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8B17BE-31EE-1441-A93B-FA4C931B402C}"/>
              </a:ext>
            </a:extLst>
          </p:cNvPr>
          <p:cNvSpPr/>
          <p:nvPr/>
        </p:nvSpPr>
        <p:spPr>
          <a:xfrm>
            <a:off x="-58113" y="1322174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406C9B-94C2-1346-B198-DFDAB75A7022}"/>
              </a:ext>
            </a:extLst>
          </p:cNvPr>
          <p:cNvSpPr/>
          <p:nvPr/>
        </p:nvSpPr>
        <p:spPr>
          <a:xfrm>
            <a:off x="428116" y="1325190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5D78A6-0B4B-3440-96EA-6C2457160C2C}"/>
              </a:ext>
            </a:extLst>
          </p:cNvPr>
          <p:cNvSpPr/>
          <p:nvPr/>
        </p:nvSpPr>
        <p:spPr>
          <a:xfrm>
            <a:off x="-80219" y="1822350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9C24F1-60C6-C642-AD28-96337DF0DFE3}"/>
              </a:ext>
            </a:extLst>
          </p:cNvPr>
          <p:cNvSpPr/>
          <p:nvPr/>
        </p:nvSpPr>
        <p:spPr>
          <a:xfrm>
            <a:off x="413601" y="1826797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6DE985-A931-2848-90D7-BC5ECD0E7905}"/>
              </a:ext>
            </a:extLst>
          </p:cNvPr>
          <p:cNvSpPr/>
          <p:nvPr/>
        </p:nvSpPr>
        <p:spPr>
          <a:xfrm>
            <a:off x="-80219" y="2302827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3515ACF-EC02-914C-B323-81C9E0B26C7C}"/>
              </a:ext>
            </a:extLst>
          </p:cNvPr>
          <p:cNvSpPr/>
          <p:nvPr/>
        </p:nvSpPr>
        <p:spPr>
          <a:xfrm>
            <a:off x="413601" y="2307274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B8F7C8-8438-AD4E-AD98-5E740199B5C4}"/>
              </a:ext>
            </a:extLst>
          </p:cNvPr>
          <p:cNvSpPr/>
          <p:nvPr/>
        </p:nvSpPr>
        <p:spPr>
          <a:xfrm>
            <a:off x="-80219" y="2772992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89B2FF-8B53-8448-812B-E0C3EAE68EB7}"/>
              </a:ext>
            </a:extLst>
          </p:cNvPr>
          <p:cNvSpPr/>
          <p:nvPr/>
        </p:nvSpPr>
        <p:spPr>
          <a:xfrm>
            <a:off x="413601" y="2777439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528EB8-8C1A-AC4F-8BD8-981A9A8C8E01}"/>
              </a:ext>
            </a:extLst>
          </p:cNvPr>
          <p:cNvSpPr/>
          <p:nvPr/>
        </p:nvSpPr>
        <p:spPr>
          <a:xfrm>
            <a:off x="-80219" y="3238135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757B73-6863-664F-9CD9-E3C34AF301F4}"/>
              </a:ext>
            </a:extLst>
          </p:cNvPr>
          <p:cNvSpPr/>
          <p:nvPr/>
        </p:nvSpPr>
        <p:spPr>
          <a:xfrm>
            <a:off x="413601" y="3242582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28B8D0-82B1-DF41-B567-18BF99AEBD6B}"/>
              </a:ext>
            </a:extLst>
          </p:cNvPr>
          <p:cNvSpPr/>
          <p:nvPr/>
        </p:nvSpPr>
        <p:spPr>
          <a:xfrm>
            <a:off x="-80219" y="3700498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4F3F35-E0ED-0D4E-9EFA-8861AE13D98C}"/>
              </a:ext>
            </a:extLst>
          </p:cNvPr>
          <p:cNvSpPr/>
          <p:nvPr/>
        </p:nvSpPr>
        <p:spPr>
          <a:xfrm>
            <a:off x="413601" y="3704945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050AD379-8D7D-1A43-9B9C-5141D5B53931}"/>
              </a:ext>
            </a:extLst>
          </p:cNvPr>
          <p:cNvSpPr/>
          <p:nvPr/>
        </p:nvSpPr>
        <p:spPr>
          <a:xfrm>
            <a:off x="874431" y="572719"/>
            <a:ext cx="526408" cy="4151085"/>
          </a:xfrm>
          <a:custGeom>
            <a:avLst/>
            <a:gdLst>
              <a:gd name="connsiteX0" fmla="*/ 0 w 602342"/>
              <a:gd name="connsiteY0" fmla="*/ 602343 h 4158343"/>
              <a:gd name="connsiteX1" fmla="*/ 0 w 602342"/>
              <a:gd name="connsiteY1" fmla="*/ 4158343 h 4158343"/>
              <a:gd name="connsiteX2" fmla="*/ 602342 w 602342"/>
              <a:gd name="connsiteY2" fmla="*/ 3548743 h 4158343"/>
              <a:gd name="connsiteX3" fmla="*/ 595085 w 602342"/>
              <a:gd name="connsiteY3" fmla="*/ 0 h 4158343"/>
              <a:gd name="connsiteX4" fmla="*/ 0 w 602342"/>
              <a:gd name="connsiteY4" fmla="*/ 602343 h 4158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2342" h="4158343">
                <a:moveTo>
                  <a:pt x="0" y="602343"/>
                </a:moveTo>
                <a:lnTo>
                  <a:pt x="0" y="4158343"/>
                </a:lnTo>
                <a:lnTo>
                  <a:pt x="602342" y="3548743"/>
                </a:lnTo>
                <a:lnTo>
                  <a:pt x="595085" y="0"/>
                </a:lnTo>
                <a:lnTo>
                  <a:pt x="0" y="602343"/>
                </a:ln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shade val="30000"/>
                  <a:satMod val="115000"/>
                </a:schemeClr>
              </a:gs>
              <a:gs pos="50000">
                <a:schemeClr val="bg1">
                  <a:lumMod val="50000"/>
                  <a:shade val="67500"/>
                  <a:satMod val="115000"/>
                </a:schemeClr>
              </a:gs>
              <a:gs pos="100000">
                <a:schemeClr val="bg1">
                  <a:lumMod val="50000"/>
                  <a:shade val="100000"/>
                  <a:satMod val="115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F696047A-ACAE-CB48-B7CD-C4139D3FE723}"/>
              </a:ext>
            </a:extLst>
          </p:cNvPr>
          <p:cNvSpPr/>
          <p:nvPr/>
        </p:nvSpPr>
        <p:spPr>
          <a:xfrm>
            <a:off x="-461703" y="545888"/>
            <a:ext cx="1838956" cy="587828"/>
          </a:xfrm>
          <a:custGeom>
            <a:avLst/>
            <a:gdLst>
              <a:gd name="connsiteX0" fmla="*/ 0 w 2169885"/>
              <a:gd name="connsiteY0" fmla="*/ 587829 h 595086"/>
              <a:gd name="connsiteX1" fmla="*/ 1596571 w 2169885"/>
              <a:gd name="connsiteY1" fmla="*/ 595086 h 595086"/>
              <a:gd name="connsiteX2" fmla="*/ 2169885 w 2169885"/>
              <a:gd name="connsiteY2" fmla="*/ 7257 h 595086"/>
              <a:gd name="connsiteX3" fmla="*/ 602342 w 2169885"/>
              <a:gd name="connsiteY3" fmla="*/ 0 h 595086"/>
              <a:gd name="connsiteX4" fmla="*/ 0 w 2169885"/>
              <a:gd name="connsiteY4" fmla="*/ 587829 h 59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9885" h="595086">
                <a:moveTo>
                  <a:pt x="0" y="587829"/>
                </a:moveTo>
                <a:lnTo>
                  <a:pt x="1596571" y="595086"/>
                </a:lnTo>
                <a:lnTo>
                  <a:pt x="2169885" y="7257"/>
                </a:lnTo>
                <a:lnTo>
                  <a:pt x="602342" y="0"/>
                </a:lnTo>
                <a:lnTo>
                  <a:pt x="0" y="58782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33A3D4-8651-8D4E-9785-F8E9B39C3888}"/>
              </a:ext>
            </a:extLst>
          </p:cNvPr>
          <p:cNvSpPr txBox="1"/>
          <p:nvPr/>
        </p:nvSpPr>
        <p:spPr>
          <a:xfrm>
            <a:off x="3167321" y="1086746"/>
            <a:ext cx="1935479" cy="13849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u="sng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Building Class </a:t>
            </a:r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= Elevator Apartment Building with Semi-Fire Proof Store</a:t>
            </a:r>
          </a:p>
          <a:p>
            <a:endParaRPr lang="en-US" sz="1200" dirty="0">
              <a:solidFill>
                <a:schemeClr val="accent6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1200" b="1" u="sng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Built</a:t>
            </a:r>
            <a:r>
              <a:rPr lang="en-US" sz="1200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: 1915</a:t>
            </a:r>
          </a:p>
          <a:p>
            <a:endParaRPr lang="en-US" sz="1200" dirty="0">
              <a:solidFill>
                <a:schemeClr val="accent6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Partial Sprinkler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6E9585-8BD9-D347-9BE9-0ADAE23D3D11}"/>
              </a:ext>
            </a:extLst>
          </p:cNvPr>
          <p:cNvSpPr txBox="1"/>
          <p:nvPr/>
        </p:nvSpPr>
        <p:spPr>
          <a:xfrm>
            <a:off x="816104" y="4919251"/>
            <a:ext cx="1705971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Street Frontage = 90ft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7DF959-E637-AD48-859B-19D42A1D7033}"/>
              </a:ext>
            </a:extLst>
          </p:cNvPr>
          <p:cNvSpPr txBox="1"/>
          <p:nvPr/>
        </p:nvSpPr>
        <p:spPr>
          <a:xfrm>
            <a:off x="1541916" y="5242972"/>
            <a:ext cx="2140761" cy="1015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1">
                <a:solidFill>
                  <a:srgbClr val="00B050"/>
                </a:solidFill>
                <a:latin typeface="Segoe UI Light" panose="020B0502040204020203" pitchFamily="34" charset="0"/>
                <a:cs typeface="Arial" pitchFamily="34" charset="0"/>
              </a:defRPr>
            </a:lvl1pPr>
          </a:lstStyle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% Retail SF= 29.5%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%Residential SF= 70.5%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%Storage, %Factory, %Garage, %Office, %Other SF = 0%</a:t>
            </a:r>
          </a:p>
        </p:txBody>
      </p:sp>
      <p:sp>
        <p:nvSpPr>
          <p:cNvPr id="26" name="Cube 25">
            <a:extLst>
              <a:ext uri="{FF2B5EF4-FFF2-40B4-BE49-F238E27FC236}">
                <a16:creationId xmlns:a16="http://schemas.microsoft.com/office/drawing/2014/main" id="{0FDFCC24-5455-6349-92E9-FEA82C49ECB1}"/>
              </a:ext>
            </a:extLst>
          </p:cNvPr>
          <p:cNvSpPr/>
          <p:nvPr/>
        </p:nvSpPr>
        <p:spPr>
          <a:xfrm>
            <a:off x="881689" y="1014066"/>
            <a:ext cx="2162628" cy="3692171"/>
          </a:xfrm>
          <a:prstGeom prst="cube">
            <a:avLst>
              <a:gd name="adj" fmla="val 27409"/>
            </a:avLst>
          </a:prstGeom>
          <a:pattFill prst="horzBrick">
            <a:fgClr>
              <a:schemeClr val="bg1">
                <a:lumMod val="75000"/>
              </a:schemeClr>
            </a:fgClr>
            <a:bgClr>
              <a:srgbClr val="C00000"/>
            </a:bgClr>
          </a:pattFill>
          <a:ln w="3175">
            <a:solidFill>
              <a:schemeClr val="bg1">
                <a:lumMod val="50000"/>
              </a:schemeClr>
            </a:solidFill>
          </a:ln>
          <a:effectLst>
            <a:outerShdw blurRad="50800" sx="22000" sy="22000" algn="ctr" rotWithShape="0">
              <a:srgbClr val="000000"/>
            </a:outerShdw>
          </a:effectLst>
          <a:scene3d>
            <a:camera prst="orthographicFront"/>
            <a:lightRig rig="two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1B8A836-7F3E-3842-AE77-DB236094D167}"/>
              </a:ext>
            </a:extLst>
          </p:cNvPr>
          <p:cNvSpPr/>
          <p:nvPr/>
        </p:nvSpPr>
        <p:spPr>
          <a:xfrm>
            <a:off x="990545" y="1799584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D91A2DD-6FF0-AF4E-9037-870051EF4A41}"/>
              </a:ext>
            </a:extLst>
          </p:cNvPr>
          <p:cNvSpPr/>
          <p:nvPr/>
        </p:nvSpPr>
        <p:spPr>
          <a:xfrm>
            <a:off x="1509430" y="1799584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B10FFB4-FBBB-D14E-818E-16489969CC41}"/>
              </a:ext>
            </a:extLst>
          </p:cNvPr>
          <p:cNvSpPr/>
          <p:nvPr/>
        </p:nvSpPr>
        <p:spPr>
          <a:xfrm>
            <a:off x="1995659" y="1817840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1CE05C5-2AA7-9741-8B77-66145CE68D43}"/>
              </a:ext>
            </a:extLst>
          </p:cNvPr>
          <p:cNvSpPr/>
          <p:nvPr/>
        </p:nvSpPr>
        <p:spPr>
          <a:xfrm>
            <a:off x="990545" y="2280061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89C7F0-044B-A84A-9CDB-82F53C504F3D}"/>
              </a:ext>
            </a:extLst>
          </p:cNvPr>
          <p:cNvSpPr/>
          <p:nvPr/>
        </p:nvSpPr>
        <p:spPr>
          <a:xfrm>
            <a:off x="1509430" y="2280061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7E90294-0FC0-484D-86CD-18423595215E}"/>
              </a:ext>
            </a:extLst>
          </p:cNvPr>
          <p:cNvSpPr/>
          <p:nvPr/>
        </p:nvSpPr>
        <p:spPr>
          <a:xfrm>
            <a:off x="1995659" y="2298317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67C4E8A-0DA2-B344-99AD-9608F65CD609}"/>
              </a:ext>
            </a:extLst>
          </p:cNvPr>
          <p:cNvSpPr/>
          <p:nvPr/>
        </p:nvSpPr>
        <p:spPr>
          <a:xfrm>
            <a:off x="990545" y="2750226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2584599-EBFB-A147-8724-983569835B09}"/>
              </a:ext>
            </a:extLst>
          </p:cNvPr>
          <p:cNvSpPr/>
          <p:nvPr/>
        </p:nvSpPr>
        <p:spPr>
          <a:xfrm>
            <a:off x="1509430" y="2750226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F6EF02F-6956-F44E-8A8E-A5DEA6024786}"/>
              </a:ext>
            </a:extLst>
          </p:cNvPr>
          <p:cNvSpPr/>
          <p:nvPr/>
        </p:nvSpPr>
        <p:spPr>
          <a:xfrm>
            <a:off x="1995659" y="2768482"/>
            <a:ext cx="370114" cy="321404"/>
          </a:xfrm>
          <a:prstGeom prst="rect">
            <a:avLst/>
          </a:prstGeom>
          <a:gradFill>
            <a:gsLst>
              <a:gs pos="0">
                <a:srgbClr val="FF0000"/>
              </a:gs>
              <a:gs pos="50000">
                <a:schemeClr val="accent6">
                  <a:lumMod val="75000"/>
                </a:schemeClr>
              </a:gs>
              <a:gs pos="100000">
                <a:srgbClr val="FFFF00"/>
              </a:gs>
            </a:gsLst>
            <a:path path="circle">
              <a:fillToRect l="100000" t="100000"/>
            </a:path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F210187-41CD-8F46-B615-B2C8CD5F81E0}"/>
              </a:ext>
            </a:extLst>
          </p:cNvPr>
          <p:cNvSpPr/>
          <p:nvPr/>
        </p:nvSpPr>
        <p:spPr>
          <a:xfrm>
            <a:off x="990545" y="3215369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7053891-5D4A-604F-9A40-90C4C46BD499}"/>
              </a:ext>
            </a:extLst>
          </p:cNvPr>
          <p:cNvSpPr/>
          <p:nvPr/>
        </p:nvSpPr>
        <p:spPr>
          <a:xfrm>
            <a:off x="1509430" y="3215369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07D11F4-A20F-3440-B5C5-94E84F7F7CF2}"/>
              </a:ext>
            </a:extLst>
          </p:cNvPr>
          <p:cNvSpPr/>
          <p:nvPr/>
        </p:nvSpPr>
        <p:spPr>
          <a:xfrm>
            <a:off x="1995659" y="3233625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202DFC2-0DB6-E34B-B669-3F7D085121B8}"/>
              </a:ext>
            </a:extLst>
          </p:cNvPr>
          <p:cNvSpPr/>
          <p:nvPr/>
        </p:nvSpPr>
        <p:spPr>
          <a:xfrm>
            <a:off x="990545" y="3677732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9A76BFA-DFEB-F34D-B0E4-DB994327181D}"/>
              </a:ext>
            </a:extLst>
          </p:cNvPr>
          <p:cNvSpPr/>
          <p:nvPr/>
        </p:nvSpPr>
        <p:spPr>
          <a:xfrm>
            <a:off x="1509430" y="3677732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CA0E32F-B1E1-7146-9504-FF652A8E47B8}"/>
              </a:ext>
            </a:extLst>
          </p:cNvPr>
          <p:cNvSpPr/>
          <p:nvPr/>
        </p:nvSpPr>
        <p:spPr>
          <a:xfrm>
            <a:off x="1995659" y="3695988"/>
            <a:ext cx="370114" cy="321404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63971F1-71A4-8A40-B605-1CEE71164714}"/>
              </a:ext>
            </a:extLst>
          </p:cNvPr>
          <p:cNvSpPr/>
          <p:nvPr/>
        </p:nvSpPr>
        <p:spPr>
          <a:xfrm>
            <a:off x="1034089" y="4203723"/>
            <a:ext cx="185057" cy="471805"/>
          </a:xfrm>
          <a:prstGeom prst="rect">
            <a:avLst/>
          </a:prstGeom>
          <a:solidFill>
            <a:srgbClr val="9E7054"/>
          </a:solidFill>
          <a:ln w="63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1B95ACC-47AB-CB42-A471-EE2D6B9E6B97}"/>
              </a:ext>
            </a:extLst>
          </p:cNvPr>
          <p:cNvSpPr/>
          <p:nvPr/>
        </p:nvSpPr>
        <p:spPr>
          <a:xfrm>
            <a:off x="1786843" y="4230253"/>
            <a:ext cx="628012" cy="321404"/>
          </a:xfrm>
          <a:prstGeom prst="rect">
            <a:avLst/>
          </a:prstGeom>
          <a:gradFill>
            <a:gsLst>
              <a:gs pos="0">
                <a:srgbClr val="FF0000"/>
              </a:gs>
              <a:gs pos="50000">
                <a:schemeClr val="accent6">
                  <a:lumMod val="75000"/>
                </a:schemeClr>
              </a:gs>
              <a:gs pos="100000">
                <a:srgbClr val="FFFF00"/>
              </a:gs>
            </a:gsLst>
            <a:path path="circle">
              <a:fillToRect l="100000" t="100000"/>
            </a:path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D0D42EE-27D8-8E4F-A8B8-653F24E90CA8}"/>
              </a:ext>
            </a:extLst>
          </p:cNvPr>
          <p:cNvSpPr/>
          <p:nvPr/>
        </p:nvSpPr>
        <p:spPr>
          <a:xfrm>
            <a:off x="1219146" y="4204679"/>
            <a:ext cx="185057" cy="471805"/>
          </a:xfrm>
          <a:prstGeom prst="rect">
            <a:avLst/>
          </a:prstGeom>
          <a:solidFill>
            <a:srgbClr val="9E7054"/>
          </a:solidFill>
          <a:ln w="63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DEDC7372-DF02-A949-AF97-142728B5E75E}"/>
              </a:ext>
            </a:extLst>
          </p:cNvPr>
          <p:cNvSpPr/>
          <p:nvPr/>
        </p:nvSpPr>
        <p:spPr>
          <a:xfrm>
            <a:off x="2456489" y="1014067"/>
            <a:ext cx="602342" cy="3700780"/>
          </a:xfrm>
          <a:custGeom>
            <a:avLst/>
            <a:gdLst>
              <a:gd name="connsiteX0" fmla="*/ 0 w 602342"/>
              <a:gd name="connsiteY0" fmla="*/ 602343 h 4158343"/>
              <a:gd name="connsiteX1" fmla="*/ 0 w 602342"/>
              <a:gd name="connsiteY1" fmla="*/ 4158343 h 4158343"/>
              <a:gd name="connsiteX2" fmla="*/ 602342 w 602342"/>
              <a:gd name="connsiteY2" fmla="*/ 3548743 h 4158343"/>
              <a:gd name="connsiteX3" fmla="*/ 595085 w 602342"/>
              <a:gd name="connsiteY3" fmla="*/ 0 h 4158343"/>
              <a:gd name="connsiteX4" fmla="*/ 0 w 602342"/>
              <a:gd name="connsiteY4" fmla="*/ 602343 h 4158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2342" h="4158343">
                <a:moveTo>
                  <a:pt x="0" y="602343"/>
                </a:moveTo>
                <a:lnTo>
                  <a:pt x="0" y="4158343"/>
                </a:lnTo>
                <a:lnTo>
                  <a:pt x="602342" y="3548743"/>
                </a:lnTo>
                <a:lnTo>
                  <a:pt x="595085" y="0"/>
                </a:lnTo>
                <a:lnTo>
                  <a:pt x="0" y="602343"/>
                </a:lnTo>
                <a:close/>
              </a:path>
            </a:pathLst>
          </a:custGeom>
          <a:gradFill>
            <a:gsLst>
              <a:gs pos="0">
                <a:schemeClr val="bg1">
                  <a:lumMod val="50000"/>
                  <a:shade val="30000"/>
                  <a:satMod val="115000"/>
                </a:schemeClr>
              </a:gs>
              <a:gs pos="50000">
                <a:schemeClr val="bg1">
                  <a:lumMod val="50000"/>
                  <a:shade val="67500"/>
                  <a:satMod val="115000"/>
                </a:schemeClr>
              </a:gs>
              <a:gs pos="100000">
                <a:schemeClr val="bg1">
                  <a:lumMod val="50000"/>
                  <a:shade val="100000"/>
                  <a:satMod val="115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B6A58440-25AB-7C4A-A466-77883195462C}"/>
              </a:ext>
            </a:extLst>
          </p:cNvPr>
          <p:cNvSpPr/>
          <p:nvPr/>
        </p:nvSpPr>
        <p:spPr>
          <a:xfrm>
            <a:off x="881690" y="1014065"/>
            <a:ext cx="2162628" cy="595086"/>
          </a:xfrm>
          <a:custGeom>
            <a:avLst/>
            <a:gdLst>
              <a:gd name="connsiteX0" fmla="*/ 0 w 2169885"/>
              <a:gd name="connsiteY0" fmla="*/ 587829 h 595086"/>
              <a:gd name="connsiteX1" fmla="*/ 1596571 w 2169885"/>
              <a:gd name="connsiteY1" fmla="*/ 595086 h 595086"/>
              <a:gd name="connsiteX2" fmla="*/ 2169885 w 2169885"/>
              <a:gd name="connsiteY2" fmla="*/ 7257 h 595086"/>
              <a:gd name="connsiteX3" fmla="*/ 602342 w 2169885"/>
              <a:gd name="connsiteY3" fmla="*/ 0 h 595086"/>
              <a:gd name="connsiteX4" fmla="*/ 0 w 2169885"/>
              <a:gd name="connsiteY4" fmla="*/ 587829 h 59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9885" h="595086">
                <a:moveTo>
                  <a:pt x="0" y="587829"/>
                </a:moveTo>
                <a:lnTo>
                  <a:pt x="1596571" y="595086"/>
                </a:lnTo>
                <a:lnTo>
                  <a:pt x="2169885" y="7257"/>
                </a:lnTo>
                <a:lnTo>
                  <a:pt x="602342" y="0"/>
                </a:lnTo>
                <a:lnTo>
                  <a:pt x="0" y="58782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lowchart: Magnetic Disk 8">
            <a:extLst>
              <a:ext uri="{FF2B5EF4-FFF2-40B4-BE49-F238E27FC236}">
                <a16:creationId xmlns:a16="http://schemas.microsoft.com/office/drawing/2014/main" id="{26072FDC-2B66-BF45-ABD7-3D2DE84B22E5}"/>
              </a:ext>
            </a:extLst>
          </p:cNvPr>
          <p:cNvSpPr/>
          <p:nvPr/>
        </p:nvSpPr>
        <p:spPr>
          <a:xfrm>
            <a:off x="1966903" y="1080249"/>
            <a:ext cx="370114" cy="350520"/>
          </a:xfrm>
          <a:prstGeom prst="flowChartMagneticDisk">
            <a:avLst/>
          </a:prstGeom>
          <a:pattFill prst="narVert">
            <a:fgClr>
              <a:schemeClr val="accent6">
                <a:lumMod val="50000"/>
              </a:schemeClr>
            </a:fgClr>
            <a:bgClr>
              <a:srgbClr val="9E7054"/>
            </a:bgClr>
          </a:patt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1F24802-AD2C-C14E-AD4B-56A0F250D4E5}"/>
              </a:ext>
            </a:extLst>
          </p:cNvPr>
          <p:cNvSpPr txBox="1"/>
          <p:nvPr/>
        </p:nvSpPr>
        <p:spPr>
          <a:xfrm>
            <a:off x="181103" y="5292678"/>
            <a:ext cx="1705971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Proximity = Attached</a:t>
            </a:r>
          </a:p>
        </p:txBody>
      </p:sp>
      <p:sp>
        <p:nvSpPr>
          <p:cNvPr id="49" name="Left Bracket 48">
            <a:extLst>
              <a:ext uri="{FF2B5EF4-FFF2-40B4-BE49-F238E27FC236}">
                <a16:creationId xmlns:a16="http://schemas.microsoft.com/office/drawing/2014/main" id="{FC4E158A-F2C6-794E-B9F3-BE226824FFAC}"/>
              </a:ext>
            </a:extLst>
          </p:cNvPr>
          <p:cNvSpPr/>
          <p:nvPr/>
        </p:nvSpPr>
        <p:spPr>
          <a:xfrm rot="16200000">
            <a:off x="1578882" y="4041643"/>
            <a:ext cx="180417" cy="1574799"/>
          </a:xfrm>
          <a:prstGeom prst="leftBracke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9664C8F-8BE4-834F-A801-53D88B0478E2}"/>
              </a:ext>
            </a:extLst>
          </p:cNvPr>
          <p:cNvSpPr txBox="1"/>
          <p:nvPr/>
        </p:nvSpPr>
        <p:spPr>
          <a:xfrm>
            <a:off x="2088913" y="2334939"/>
            <a:ext cx="1337494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Segoe UI Light" panose="020B0502040204020203" pitchFamily="34" charset="0"/>
                <a:cs typeface="Arial" pitchFamily="34" charset="0"/>
              </a:rPr>
              <a:t>6 floors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4BDCADC-FA29-C244-9033-45B6A6E3EA93}"/>
              </a:ext>
            </a:extLst>
          </p:cNvPr>
          <p:cNvCxnSpPr>
            <a:stCxn id="50" idx="0"/>
          </p:cNvCxnSpPr>
          <p:nvPr/>
        </p:nvCxnSpPr>
        <p:spPr>
          <a:xfrm flipV="1">
            <a:off x="2757660" y="1430770"/>
            <a:ext cx="0" cy="904169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95B92CC-84AA-9041-97FD-DFC1467A6F17}"/>
              </a:ext>
            </a:extLst>
          </p:cNvPr>
          <p:cNvCxnSpPr/>
          <p:nvPr/>
        </p:nvCxnSpPr>
        <p:spPr>
          <a:xfrm>
            <a:off x="2757660" y="2660285"/>
            <a:ext cx="0" cy="1618886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9EF091D-4637-204F-96C1-1AFDC3C2D21C}"/>
              </a:ext>
            </a:extLst>
          </p:cNvPr>
          <p:cNvCxnSpPr/>
          <p:nvPr/>
        </p:nvCxnSpPr>
        <p:spPr>
          <a:xfrm flipV="1">
            <a:off x="543781" y="4723803"/>
            <a:ext cx="272323" cy="595670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19CF6226-2257-8B4F-95BE-FA16A5CC781C}"/>
              </a:ext>
            </a:extLst>
          </p:cNvPr>
          <p:cNvSpPr txBox="1"/>
          <p:nvPr/>
        </p:nvSpPr>
        <p:spPr>
          <a:xfrm>
            <a:off x="3266162" y="5108012"/>
            <a:ext cx="1705971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2 buildings on tax lot,</a:t>
            </a:r>
          </a:p>
          <a:p>
            <a:pPr algn="ctr"/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Privately owned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7C18D30-281E-3A40-99E1-1A632756DCC1}"/>
              </a:ext>
            </a:extLst>
          </p:cNvPr>
          <p:cNvCxnSpPr/>
          <p:nvPr/>
        </p:nvCxnSpPr>
        <p:spPr>
          <a:xfrm flipH="1" flipV="1">
            <a:off x="2948527" y="4279171"/>
            <a:ext cx="849349" cy="892234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E2A5869-0571-1A47-BE5B-24B80E9685C4}"/>
              </a:ext>
            </a:extLst>
          </p:cNvPr>
          <p:cNvCxnSpPr/>
          <p:nvPr/>
        </p:nvCxnSpPr>
        <p:spPr>
          <a:xfrm flipH="1" flipV="1">
            <a:off x="2238328" y="1357272"/>
            <a:ext cx="1027155" cy="977666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495016C-196D-3B47-A7D7-2278487EBEC3}"/>
              </a:ext>
            </a:extLst>
          </p:cNvPr>
          <p:cNvSpPr txBox="1"/>
          <p:nvPr/>
        </p:nvSpPr>
        <p:spPr>
          <a:xfrm>
            <a:off x="1774543" y="4234203"/>
            <a:ext cx="58347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Giorgio’s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75DA3F4-B16F-BB40-B786-F39B1BFF1838}"/>
              </a:ext>
            </a:extLst>
          </p:cNvPr>
          <p:cNvSpPr/>
          <p:nvPr/>
        </p:nvSpPr>
        <p:spPr>
          <a:xfrm>
            <a:off x="1533743" y="4204679"/>
            <a:ext cx="185057" cy="471805"/>
          </a:xfrm>
          <a:prstGeom prst="rect">
            <a:avLst/>
          </a:prstGeom>
          <a:gradFill>
            <a:gsLst>
              <a:gs pos="0">
                <a:srgbClr val="FF0000"/>
              </a:gs>
              <a:gs pos="50000">
                <a:schemeClr val="accent6">
                  <a:lumMod val="75000"/>
                </a:schemeClr>
              </a:gs>
              <a:gs pos="100000">
                <a:srgbClr val="FFFF00"/>
              </a:gs>
            </a:gsLst>
            <a:path path="circle">
              <a:fillToRect l="100000" t="100000"/>
            </a:path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6383656-0967-1142-9F8C-55A716F7E42F}"/>
              </a:ext>
            </a:extLst>
          </p:cNvPr>
          <p:cNvCxnSpPr>
            <a:stCxn id="58" idx="1"/>
            <a:endCxn id="58" idx="3"/>
          </p:cNvCxnSpPr>
          <p:nvPr/>
        </p:nvCxnSpPr>
        <p:spPr>
          <a:xfrm>
            <a:off x="1533743" y="4440581"/>
            <a:ext cx="18505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26BDF4F4-4D44-5A4C-835D-BB8EAEC02092}"/>
              </a:ext>
            </a:extLst>
          </p:cNvPr>
          <p:cNvSpPr/>
          <p:nvPr/>
        </p:nvSpPr>
        <p:spPr>
          <a:xfrm>
            <a:off x="1083074" y="4251999"/>
            <a:ext cx="136072" cy="16209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3DDEC8F-03D3-FD45-BA65-E48E724893C5}"/>
              </a:ext>
            </a:extLst>
          </p:cNvPr>
          <p:cNvSpPr/>
          <p:nvPr/>
        </p:nvSpPr>
        <p:spPr>
          <a:xfrm>
            <a:off x="1235474" y="4251999"/>
            <a:ext cx="136072" cy="16209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85E949F-173F-5A4F-9F8F-F4C293B9BDF7}"/>
              </a:ext>
            </a:extLst>
          </p:cNvPr>
          <p:cNvCxnSpPr/>
          <p:nvPr/>
        </p:nvCxnSpPr>
        <p:spPr>
          <a:xfrm flipH="1" flipV="1">
            <a:off x="2238327" y="4459735"/>
            <a:ext cx="322120" cy="832942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3875778A-0E32-164E-A9DD-5515D78E17F1}"/>
              </a:ext>
            </a:extLst>
          </p:cNvPr>
          <p:cNvSpPr txBox="1"/>
          <p:nvPr/>
        </p:nvSpPr>
        <p:spPr>
          <a:xfrm>
            <a:off x="3373201" y="3299218"/>
            <a:ext cx="138692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6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Geography: Battalion 2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D2EE526-58D4-F846-A8A9-B2EBE12C0DE6}"/>
              </a:ext>
            </a:extLst>
          </p:cNvPr>
          <p:cNvSpPr/>
          <p:nvPr/>
        </p:nvSpPr>
        <p:spPr>
          <a:xfrm>
            <a:off x="3723617" y="696094"/>
            <a:ext cx="33655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Segoe UI Light" panose="020B0502040204020203" pitchFamily="34" charset="0"/>
                <a:cs typeface="Arial" pitchFamily="34" charset="0"/>
              </a:rPr>
              <a:t>Structural</a:t>
            </a:r>
            <a:endParaRPr lang="en-US" sz="2000" b="1" dirty="0">
              <a:solidFill>
                <a:schemeClr val="accent6">
                  <a:lumMod val="50000"/>
                </a:schemeClr>
              </a:solidFill>
              <a:latin typeface="Segoe UI Light" panose="020B0502040204020203" pitchFamily="34" charset="0"/>
              <a:cs typeface="Arial" pitchFamily="34" charset="0"/>
            </a:endParaRPr>
          </a:p>
        </p:txBody>
      </p:sp>
      <p:pic>
        <p:nvPicPr>
          <p:cNvPr id="65" name="Picture 64" descr="http://images.all-free-download.com/images/graphiclarge/buildings2icon64x64_115670.jpg">
            <a:extLst>
              <a:ext uri="{FF2B5EF4-FFF2-40B4-BE49-F238E27FC236}">
                <a16:creationId xmlns:a16="http://schemas.microsoft.com/office/drawing/2014/main" id="{969678F2-D3B0-864C-9A65-069992AA2A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066451" y="702739"/>
            <a:ext cx="478228" cy="367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521A2BB3-379E-3F40-A461-3973531AC8FC}"/>
              </a:ext>
            </a:extLst>
          </p:cNvPr>
          <p:cNvSpPr/>
          <p:nvPr/>
        </p:nvSpPr>
        <p:spPr>
          <a:xfrm>
            <a:off x="1132914" y="102851"/>
            <a:ext cx="3015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Arial" pitchFamily="34" charset="0"/>
              </a:rPr>
              <a:t>Risk score: </a:t>
            </a:r>
            <a:r>
              <a:rPr lang="en-US" sz="1600" b="1" dirty="0">
                <a:solidFill>
                  <a:srgbClr val="FF0000"/>
                </a:solidFill>
                <a:latin typeface="Segoe UI Light" panose="020B0502040204020203" pitchFamily="34" charset="0"/>
                <a:cs typeface="Arial" pitchFamily="34" charset="0"/>
              </a:rPr>
              <a:t>Depends 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861C32F-0669-214C-9F8F-BE0FA67DBDA3}"/>
              </a:ext>
            </a:extLst>
          </p:cNvPr>
          <p:cNvSpPr txBox="1"/>
          <p:nvPr/>
        </p:nvSpPr>
        <p:spPr>
          <a:xfrm>
            <a:off x="888261" y="1357273"/>
            <a:ext cx="1705971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cs typeface="Arial" pitchFamily="34" charset="0"/>
              </a:rPr>
              <a:t>Width 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609C1B3-9EFC-0349-AABD-8C9193A25C0A}"/>
              </a:ext>
            </a:extLst>
          </p:cNvPr>
          <p:cNvSpPr txBox="1"/>
          <p:nvPr/>
        </p:nvSpPr>
        <p:spPr>
          <a:xfrm rot="18505671">
            <a:off x="517755" y="1126923"/>
            <a:ext cx="1705971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cs typeface="Arial" pitchFamily="34" charset="0"/>
              </a:rPr>
              <a:t>Depth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632A6E9-C212-834D-B1F7-3D93AA1D1F51}"/>
              </a:ext>
            </a:extLst>
          </p:cNvPr>
          <p:cNvSpPr txBox="1"/>
          <p:nvPr/>
        </p:nvSpPr>
        <p:spPr>
          <a:xfrm>
            <a:off x="3096254" y="2708899"/>
            <a:ext cx="1705971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accent6">
                    <a:lumMod val="50000"/>
                  </a:schemeClr>
                </a:solidFill>
                <a:latin typeface="Segoe UI Light" panose="020B0502040204020203" pitchFamily="34" charset="0"/>
                <a:cs typeface="Arial" pitchFamily="34" charset="0"/>
              </a:defRPr>
            </a:lvl1pPr>
          </a:lstStyle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Previous Fires 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or Injury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B904E8A-A5F3-4F46-AE7D-1F146B0E0516}"/>
              </a:ext>
            </a:extLst>
          </p:cNvPr>
          <p:cNvCxnSpPr/>
          <p:nvPr/>
        </p:nvCxnSpPr>
        <p:spPr>
          <a:xfrm flipH="1" flipV="1">
            <a:off x="2245638" y="2999612"/>
            <a:ext cx="1348740" cy="27213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F9C4904-B141-8F4C-92F2-318FB001DA30}"/>
              </a:ext>
            </a:extLst>
          </p:cNvPr>
          <p:cNvCxnSpPr/>
          <p:nvPr/>
        </p:nvCxnSpPr>
        <p:spPr>
          <a:xfrm flipH="1">
            <a:off x="2325694" y="3026824"/>
            <a:ext cx="1268684" cy="1266164"/>
          </a:xfrm>
          <a:prstGeom prst="straightConnector1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0327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8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84A26-75A1-A047-BE64-B3A3EC20C9BB}"/>
              </a:ext>
            </a:extLst>
          </p:cNvPr>
          <p:cNvSpPr txBox="1"/>
          <p:nvPr/>
        </p:nvSpPr>
        <p:spPr>
          <a:xfrm>
            <a:off x="3586544" y="2135976"/>
            <a:ext cx="57018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F0"/>
                </a:solidFill>
                <a:latin typeface="Avenir Roman" panose="02000503020000020003" pitchFamily="2" charset="0"/>
              </a:rPr>
              <a:t>The goal of a data scientist should be to undertake a systematic discovery process that results in a </a:t>
            </a:r>
            <a:r>
              <a:rPr lang="en-US" sz="3600" b="1" u="sng" dirty="0">
                <a:solidFill>
                  <a:srgbClr val="00B0F0"/>
                </a:solidFill>
                <a:latin typeface="Avenir Roman" panose="02000503020000020003" pitchFamily="2" charset="0"/>
              </a:rPr>
              <a:t>data product</a:t>
            </a:r>
            <a:r>
              <a:rPr lang="en-US" sz="3600" dirty="0">
                <a:solidFill>
                  <a:srgbClr val="00B0F0"/>
                </a:solidFill>
                <a:latin typeface="Avenir Roman" panose="02000503020000020003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30925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510270" y="6373821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9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84A26-75A1-A047-BE64-B3A3EC20C9BB}"/>
              </a:ext>
            </a:extLst>
          </p:cNvPr>
          <p:cNvSpPr txBox="1"/>
          <p:nvPr/>
        </p:nvSpPr>
        <p:spPr>
          <a:xfrm>
            <a:off x="3420289" y="3777739"/>
            <a:ext cx="6534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B0F0"/>
                </a:solidFill>
                <a:latin typeface="Avenir Roman" panose="02000503020000020003" pitchFamily="2" charset="0"/>
              </a:rPr>
              <a:t>So, what is a </a:t>
            </a:r>
            <a:r>
              <a:rPr lang="en-US" sz="3600" b="1" u="sng" dirty="0">
                <a:solidFill>
                  <a:srgbClr val="00B0F0"/>
                </a:solidFill>
                <a:latin typeface="Avenir Roman" panose="02000503020000020003" pitchFamily="2" charset="0"/>
              </a:rPr>
              <a:t>data product</a:t>
            </a:r>
            <a:r>
              <a:rPr lang="en-US" sz="3600" dirty="0">
                <a:solidFill>
                  <a:srgbClr val="00B0F0"/>
                </a:solidFill>
                <a:latin typeface="Avenir Roman" panose="02000503020000020003" pitchFamily="2" charset="0"/>
              </a:rPr>
              <a:t>?!</a:t>
            </a:r>
          </a:p>
        </p:txBody>
      </p:sp>
    </p:spTree>
    <p:extLst>
      <p:ext uri="{BB962C8B-B14F-4D97-AF65-F5344CB8AC3E}">
        <p14:creationId xmlns:p14="http://schemas.microsoft.com/office/powerpoint/2010/main" val="1115537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38454</TotalTime>
  <Words>1121</Words>
  <Application>Microsoft Macintosh PowerPoint</Application>
  <PresentationFormat>Widescreen</PresentationFormat>
  <Paragraphs>292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Avenir Book</vt:lpstr>
      <vt:lpstr>Avenir Roman</vt:lpstr>
      <vt:lpstr>Calibri</vt:lpstr>
      <vt:lpstr>Calibri Light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contact@jeffchen.org</dc:creator>
  <cp:lastModifiedBy>contact@jeffchen.org</cp:lastModifiedBy>
  <cp:revision>528</cp:revision>
  <cp:lastPrinted>2017-03-27T18:44:25Z</cp:lastPrinted>
  <dcterms:created xsi:type="dcterms:W3CDTF">2017-01-08T03:44:27Z</dcterms:created>
  <dcterms:modified xsi:type="dcterms:W3CDTF">2018-04-16T03:12:52Z</dcterms:modified>
</cp:coreProperties>
</file>